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55"/>
  </p:notesMasterIdLst>
  <p:sldIdLst>
    <p:sldId id="256" r:id="rId2"/>
    <p:sldId id="257" r:id="rId3"/>
    <p:sldId id="346" r:id="rId4"/>
    <p:sldId id="410" r:id="rId5"/>
    <p:sldId id="348" r:id="rId6"/>
    <p:sldId id="399" r:id="rId7"/>
    <p:sldId id="373" r:id="rId8"/>
    <p:sldId id="401" r:id="rId9"/>
    <p:sldId id="402" r:id="rId10"/>
    <p:sldId id="403" r:id="rId11"/>
    <p:sldId id="404" r:id="rId12"/>
    <p:sldId id="353" r:id="rId13"/>
    <p:sldId id="356" r:id="rId14"/>
    <p:sldId id="358" r:id="rId15"/>
    <p:sldId id="374" r:id="rId16"/>
    <p:sldId id="360" r:id="rId17"/>
    <p:sldId id="392" r:id="rId18"/>
    <p:sldId id="372" r:id="rId19"/>
    <p:sldId id="361" r:id="rId20"/>
    <p:sldId id="362" r:id="rId21"/>
    <p:sldId id="377" r:id="rId22"/>
    <p:sldId id="375" r:id="rId23"/>
    <p:sldId id="363" r:id="rId24"/>
    <p:sldId id="364" r:id="rId25"/>
    <p:sldId id="405" r:id="rId26"/>
    <p:sldId id="382" r:id="rId27"/>
    <p:sldId id="381" r:id="rId28"/>
    <p:sldId id="390" r:id="rId29"/>
    <p:sldId id="406" r:id="rId30"/>
    <p:sldId id="391" r:id="rId31"/>
    <p:sldId id="407" r:id="rId32"/>
    <p:sldId id="394" r:id="rId33"/>
    <p:sldId id="396" r:id="rId34"/>
    <p:sldId id="370" r:id="rId35"/>
    <p:sldId id="367" r:id="rId36"/>
    <p:sldId id="368" r:id="rId37"/>
    <p:sldId id="369" r:id="rId38"/>
    <p:sldId id="408" r:id="rId39"/>
    <p:sldId id="389" r:id="rId40"/>
    <p:sldId id="371" r:id="rId41"/>
    <p:sldId id="352" r:id="rId42"/>
    <p:sldId id="263" r:id="rId43"/>
    <p:sldId id="409" r:id="rId44"/>
    <p:sldId id="387" r:id="rId45"/>
    <p:sldId id="379" r:id="rId46"/>
    <p:sldId id="385" r:id="rId47"/>
    <p:sldId id="384" r:id="rId48"/>
    <p:sldId id="386" r:id="rId49"/>
    <p:sldId id="388" r:id="rId50"/>
    <p:sldId id="345" r:id="rId51"/>
    <p:sldId id="339" r:id="rId52"/>
    <p:sldId id="351" r:id="rId53"/>
    <p:sldId id="350" r:id="rId54"/>
  </p:sldIdLst>
  <p:sldSz cx="12192000" cy="6858000"/>
  <p:notesSz cx="6858000" cy="9144000"/>
  <p:embeddedFontLst>
    <p:embeddedFont>
      <p:font typeface="Aptos Narrow" panose="020B0004020202020204" pitchFamily="34" charset="0"/>
      <p:regular r:id="rId56"/>
      <p:bold r:id="rId57"/>
      <p:italic r:id="rId58"/>
      <p:boldItalic r:id="rId59"/>
    </p:embeddedFont>
    <p:embeddedFont>
      <p:font typeface="Congenial Black" panose="02000503040000020004" pitchFamily="2" charset="0"/>
      <p:bold r:id="rId60"/>
      <p:boldItalic r:id="rId61"/>
    </p:embeddedFont>
    <p:embeddedFont>
      <p:font typeface="Fave Script Bold Pro" pitchFamily="2" charset="0"/>
      <p:bold r:id="rId62"/>
    </p:embeddedFont>
    <p:embeddedFont>
      <p:font typeface="Wingdings 3" panose="05040102010807070707" pitchFamily="18" charset="2"/>
      <p:regular r:id="rId6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3B9A05-0985-46D6-AD66-0D0ED1B70F51}">
          <p14:sldIdLst>
            <p14:sldId id="256"/>
            <p14:sldId id="257"/>
            <p14:sldId id="346"/>
            <p14:sldId id="410"/>
            <p14:sldId id="348"/>
            <p14:sldId id="399"/>
            <p14:sldId id="373"/>
            <p14:sldId id="401"/>
            <p14:sldId id="402"/>
            <p14:sldId id="403"/>
            <p14:sldId id="404"/>
            <p14:sldId id="353"/>
            <p14:sldId id="356"/>
            <p14:sldId id="358"/>
            <p14:sldId id="374"/>
            <p14:sldId id="360"/>
            <p14:sldId id="392"/>
            <p14:sldId id="372"/>
            <p14:sldId id="361"/>
            <p14:sldId id="362"/>
            <p14:sldId id="377"/>
            <p14:sldId id="375"/>
            <p14:sldId id="363"/>
            <p14:sldId id="364"/>
            <p14:sldId id="405"/>
            <p14:sldId id="382"/>
            <p14:sldId id="381"/>
            <p14:sldId id="390"/>
            <p14:sldId id="406"/>
            <p14:sldId id="391"/>
            <p14:sldId id="407"/>
            <p14:sldId id="394"/>
            <p14:sldId id="396"/>
            <p14:sldId id="370"/>
            <p14:sldId id="367"/>
            <p14:sldId id="368"/>
            <p14:sldId id="369"/>
            <p14:sldId id="408"/>
            <p14:sldId id="389"/>
            <p14:sldId id="371"/>
            <p14:sldId id="352"/>
            <p14:sldId id="263"/>
          </p14:sldIdLst>
        </p14:section>
        <p14:section name="Default Section" id="{57A38B4C-5AAF-4954-905D-8E96BC907D62}">
          <p14:sldIdLst>
            <p14:sldId id="409"/>
            <p14:sldId id="387"/>
            <p14:sldId id="379"/>
            <p14:sldId id="385"/>
            <p14:sldId id="384"/>
            <p14:sldId id="386"/>
            <p14:sldId id="388"/>
            <p14:sldId id="345"/>
            <p14:sldId id="339"/>
            <p14:sldId id="351"/>
            <p14:sldId id="3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3A12"/>
    <a:srgbClr val="D34817"/>
    <a:srgbClr val="FFFFCC"/>
    <a:srgbClr val="FFE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69001-8ACD-4B81-B023-478C58A76EF0}" v="975" dt="2024-07-31T21:16:58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D9FE2-0120-4499-A184-E6958D776C1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F3331-26BD-4328-BE45-F2BAD2E2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3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82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 spc="3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A9C-E4D1-48C2-AB95-B3446810DA5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18AF-25D4-4873-B083-2155D5DE5F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1DC2D9-D2FA-7B3A-D1DD-E4BEB278B5F6}"/>
              </a:ext>
            </a:extLst>
          </p:cNvPr>
          <p:cNvSpPr/>
          <p:nvPr userDrawn="1"/>
        </p:nvSpPr>
        <p:spPr>
          <a:xfrm>
            <a:off x="3175" y="4901707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C63B1D2-120B-2AF6-924F-EA9815A16970}"/>
              </a:ext>
            </a:extLst>
          </p:cNvPr>
          <p:cNvSpPr/>
          <p:nvPr userDrawn="1"/>
        </p:nvSpPr>
        <p:spPr>
          <a:xfrm>
            <a:off x="10811560" y="4505088"/>
            <a:ext cx="494522" cy="318796"/>
          </a:xfrm>
          <a:prstGeom prst="triangle">
            <a:avLst/>
          </a:prstGeom>
          <a:noFill/>
          <a:ln>
            <a:solidFill>
              <a:srgbClr val="D800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86BFC22-748F-8387-43B1-BCA90EF7A9B6}"/>
              </a:ext>
            </a:extLst>
          </p:cNvPr>
          <p:cNvSpPr/>
          <p:nvPr userDrawn="1"/>
        </p:nvSpPr>
        <p:spPr>
          <a:xfrm>
            <a:off x="10811560" y="4589087"/>
            <a:ext cx="494522" cy="320193"/>
          </a:xfrm>
          <a:prstGeom prst="triangle">
            <a:avLst>
              <a:gd name="adj" fmla="val 50000"/>
            </a:avLst>
          </a:prstGeom>
          <a:solidFill>
            <a:srgbClr val="D34817"/>
          </a:solidFill>
          <a:ln>
            <a:solidFill>
              <a:srgbClr val="D348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8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A9C-E4D1-48C2-AB95-B3446810DA5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18AF-25D4-4873-B083-2155D5DE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2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A9C-E4D1-48C2-AB95-B3446810DA5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18AF-25D4-4873-B083-2155D5DE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47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7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09ED88-76C3-F20F-0E84-0A75949D014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5C633-0E33-4E16-9157-2A4F74942ACD}" type="datetimeFigureOut">
              <a:rPr lang="en-US"/>
              <a:pPr>
                <a:defRPr/>
              </a:pPr>
              <a:t>8/5/2024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F3A855C-C220-6FD7-938E-7A911F9D36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E5C2B1-1B06-5AA2-3729-62DD93C86F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0F8A2-E830-434B-B84F-A9448F04D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943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6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A9C-E4D1-48C2-AB95-B3446810DA5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18AF-25D4-4873-B083-2155D5DE5F1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triv.tv | Live Upcoming High School Events">
            <a:extLst>
              <a:ext uri="{FF2B5EF4-FFF2-40B4-BE49-F238E27FC236}">
                <a16:creationId xmlns:a16="http://schemas.microsoft.com/office/drawing/2014/main" id="{2E6B8188-E99B-3227-8957-433F1406B3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71" y="347375"/>
            <a:ext cx="1640892" cy="164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514B697-EB07-A0E6-987F-0B5A36D6F3B1}"/>
              </a:ext>
            </a:extLst>
          </p:cNvPr>
          <p:cNvSpPr/>
          <p:nvPr userDrawn="1"/>
        </p:nvSpPr>
        <p:spPr>
          <a:xfrm>
            <a:off x="10808400" y="5937697"/>
            <a:ext cx="494522" cy="318796"/>
          </a:xfrm>
          <a:prstGeom prst="triangle">
            <a:avLst/>
          </a:prstGeom>
          <a:noFill/>
          <a:ln>
            <a:solidFill>
              <a:srgbClr val="D800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36DF05A-1840-1490-42AA-1EE2FCB6BE67}"/>
              </a:ext>
            </a:extLst>
          </p:cNvPr>
          <p:cNvSpPr/>
          <p:nvPr userDrawn="1"/>
        </p:nvSpPr>
        <p:spPr>
          <a:xfrm>
            <a:off x="10808400" y="6021696"/>
            <a:ext cx="494522" cy="320193"/>
          </a:xfrm>
          <a:prstGeom prst="triangle">
            <a:avLst>
              <a:gd name="adj" fmla="val 50000"/>
            </a:avLst>
          </a:prstGeom>
          <a:solidFill>
            <a:srgbClr val="D34817"/>
          </a:solidFill>
          <a:ln>
            <a:solidFill>
              <a:srgbClr val="D348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D0B0C9-DE5B-1342-23B7-6E186FFFA2F0}"/>
              </a:ext>
            </a:extLst>
          </p:cNvPr>
          <p:cNvSpPr txBox="1"/>
          <p:nvPr userDrawn="1"/>
        </p:nvSpPr>
        <p:spPr>
          <a:xfrm>
            <a:off x="2292563" y="1653597"/>
            <a:ext cx="2971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1082675" algn="l"/>
              </a:tabLst>
            </a:pPr>
            <a:r>
              <a:rPr lang="en-US" dirty="0">
                <a:latin typeface="+mj-lt"/>
                <a:ea typeface="Roboto Condensed" panose="02000000000000000000" pitchFamily="2" charset="0"/>
              </a:rPr>
              <a:t>FACILITY PROJECT</a:t>
            </a:r>
            <a:endParaRPr lang="en-US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2E2CF-C3B7-730E-D74C-0228B79E34A2}"/>
              </a:ext>
            </a:extLst>
          </p:cNvPr>
          <p:cNvSpPr txBox="1"/>
          <p:nvPr userDrawn="1"/>
        </p:nvSpPr>
        <p:spPr>
          <a:xfrm>
            <a:off x="2292563" y="1092201"/>
            <a:ext cx="48170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/>
                <a:latin typeface="Fave Script Bold Pro" pitchFamily="2" charset="0"/>
                <a:ea typeface="Roboto Condensed" panose="02000000000000000000" pitchFamily="2" charset="0"/>
              </a:rPr>
              <a:t>Randolph Cardinals</a:t>
            </a:r>
            <a:endParaRPr lang="en-US" sz="40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77E956B-C3C3-2A2E-ED3A-79154F31A623}"/>
              </a:ext>
            </a:extLst>
          </p:cNvPr>
          <p:cNvSpPr/>
          <p:nvPr userDrawn="1"/>
        </p:nvSpPr>
        <p:spPr>
          <a:xfrm rot="5400000">
            <a:off x="8085" y="932539"/>
            <a:ext cx="494522" cy="318796"/>
          </a:xfrm>
          <a:prstGeom prst="triangle">
            <a:avLst/>
          </a:prstGeom>
          <a:noFill/>
          <a:ln>
            <a:solidFill>
              <a:srgbClr val="D800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1B4AC9D-0722-E1E3-3DAA-7D23FE77A71D}"/>
              </a:ext>
            </a:extLst>
          </p:cNvPr>
          <p:cNvSpPr/>
          <p:nvPr userDrawn="1"/>
        </p:nvSpPr>
        <p:spPr>
          <a:xfrm rot="5400000">
            <a:off x="-77640" y="940338"/>
            <a:ext cx="494522" cy="320193"/>
          </a:xfrm>
          <a:prstGeom prst="triangle">
            <a:avLst>
              <a:gd name="adj" fmla="val 50000"/>
            </a:avLst>
          </a:prstGeom>
          <a:solidFill>
            <a:srgbClr val="D34817"/>
          </a:solidFill>
          <a:ln>
            <a:solidFill>
              <a:srgbClr val="D348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4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A9C-E4D1-48C2-AB95-B3446810DA5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18AF-25D4-4873-B083-2155D5DE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8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3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A9C-E4D1-48C2-AB95-B3446810DA5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18AF-25D4-4873-B083-2155D5DE5F1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6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>
              <a:defRPr sz="36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 sz="36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A9C-E4D1-48C2-AB95-B3446810DA5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18AF-25D4-4873-B083-2155D5DE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0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spc="3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 sz="36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spc="3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 sz="36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A9C-E4D1-48C2-AB95-B3446810DA5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18AF-25D4-4873-B083-2155D5DE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8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A9C-E4D1-48C2-AB95-B3446810DA5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18AF-25D4-4873-B083-2155D5DE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2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A9C-E4D1-48C2-AB95-B3446810DA5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18AF-25D4-4873-B083-2155D5DE5F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369190-75F4-B429-A1FD-C70B949F298A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B90E40E-00BB-4086-2C63-8D5C70DEDF3A}"/>
              </a:ext>
            </a:extLst>
          </p:cNvPr>
          <p:cNvSpPr/>
          <p:nvPr userDrawn="1"/>
        </p:nvSpPr>
        <p:spPr>
          <a:xfrm>
            <a:off x="10808400" y="5937697"/>
            <a:ext cx="494522" cy="318796"/>
          </a:xfrm>
          <a:prstGeom prst="triangle">
            <a:avLst/>
          </a:prstGeom>
          <a:noFill/>
          <a:ln>
            <a:solidFill>
              <a:srgbClr val="D800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21D116D-31C6-6EE1-AAD4-0E61A7CEA2F0}"/>
              </a:ext>
            </a:extLst>
          </p:cNvPr>
          <p:cNvSpPr/>
          <p:nvPr userDrawn="1"/>
        </p:nvSpPr>
        <p:spPr>
          <a:xfrm>
            <a:off x="10808400" y="6021696"/>
            <a:ext cx="494522" cy="320193"/>
          </a:xfrm>
          <a:prstGeom prst="triangle">
            <a:avLst>
              <a:gd name="adj" fmla="val 50000"/>
            </a:avLst>
          </a:prstGeom>
          <a:solidFill>
            <a:srgbClr val="D34817"/>
          </a:solidFill>
          <a:ln>
            <a:solidFill>
              <a:srgbClr val="D348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 sz="36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FBB3A9C-E4D1-48C2-AB95-B3446810DA5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DA18AF-25D4-4873-B083-2155D5DE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BB3A9C-E4D1-48C2-AB95-B3446810DA5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DA18AF-25D4-4873-B083-2155D5DE5F1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9EC8BCA-7D70-6CF3-D740-FEF2E5397FF7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FE956DC-A543-B47C-DC2F-5ECF7E8F64CC}"/>
              </a:ext>
            </a:extLst>
          </p:cNvPr>
          <p:cNvSpPr/>
          <p:nvPr userDrawn="1"/>
        </p:nvSpPr>
        <p:spPr>
          <a:xfrm>
            <a:off x="10808400" y="5937697"/>
            <a:ext cx="494522" cy="318796"/>
          </a:xfrm>
          <a:prstGeom prst="triangle">
            <a:avLst/>
          </a:prstGeom>
          <a:noFill/>
          <a:ln>
            <a:solidFill>
              <a:srgbClr val="D800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BBBCA9B-1CFE-CC33-E8AE-8B77AB30D3DC}"/>
              </a:ext>
            </a:extLst>
          </p:cNvPr>
          <p:cNvSpPr/>
          <p:nvPr userDrawn="1"/>
        </p:nvSpPr>
        <p:spPr>
          <a:xfrm>
            <a:off x="10808400" y="6021696"/>
            <a:ext cx="494522" cy="320193"/>
          </a:xfrm>
          <a:prstGeom prst="triangle">
            <a:avLst>
              <a:gd name="adj" fmla="val 50000"/>
            </a:avLst>
          </a:prstGeom>
          <a:solidFill>
            <a:srgbClr val="D34817"/>
          </a:solidFill>
          <a:ln>
            <a:solidFill>
              <a:srgbClr val="D348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5D530DC-BEE1-AB6E-020A-DF04BA4CD62D}"/>
              </a:ext>
            </a:extLst>
          </p:cNvPr>
          <p:cNvSpPr/>
          <p:nvPr userDrawn="1"/>
        </p:nvSpPr>
        <p:spPr>
          <a:xfrm rot="5400000">
            <a:off x="8085" y="932539"/>
            <a:ext cx="494522" cy="318796"/>
          </a:xfrm>
          <a:prstGeom prst="triangle">
            <a:avLst/>
          </a:prstGeom>
          <a:noFill/>
          <a:ln>
            <a:solidFill>
              <a:srgbClr val="D800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EE433E6-DA97-216B-A9B9-257E63F90949}"/>
              </a:ext>
            </a:extLst>
          </p:cNvPr>
          <p:cNvSpPr/>
          <p:nvPr userDrawn="1"/>
        </p:nvSpPr>
        <p:spPr>
          <a:xfrm rot="5400000">
            <a:off x="-77640" y="940338"/>
            <a:ext cx="494522" cy="320193"/>
          </a:xfrm>
          <a:prstGeom prst="triangle">
            <a:avLst>
              <a:gd name="adj" fmla="val 50000"/>
            </a:avLst>
          </a:prstGeom>
          <a:solidFill>
            <a:srgbClr val="D34817"/>
          </a:solidFill>
          <a:ln>
            <a:solidFill>
              <a:srgbClr val="D348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3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Congenial Black" panose="02000503040000020004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B3F0-9D9E-E273-188C-043D03D571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Facility Project </a:t>
            </a:r>
            <a:br>
              <a:rPr lang="en-US" dirty="0"/>
            </a:br>
            <a:r>
              <a:rPr lang="en-US" sz="4500" dirty="0"/>
              <a:t>Public Information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5F4FD-E748-E880-5A59-F847568C7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pc="600" dirty="0"/>
              <a:t>August 1, 2024</a:t>
            </a:r>
          </a:p>
        </p:txBody>
      </p:sp>
    </p:spTree>
    <p:extLst>
      <p:ext uri="{BB962C8B-B14F-4D97-AF65-F5344CB8AC3E}">
        <p14:creationId xmlns:p14="http://schemas.microsoft.com/office/powerpoint/2010/main" val="272234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2F42E-6805-4DC1-8955-CDDCD050C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3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8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84C9B9-6B94-4D40-A6A9-17C9FE3C9E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960" y="90170"/>
            <a:ext cx="8351520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1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E2E032-3ACE-4208-849A-6ECCBDA124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33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2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AB8EE-10DD-43E5-9FA0-9CF90C4A21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351" y="0"/>
            <a:ext cx="10350631" cy="63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4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837182-26E5-4ADD-9485-5888CB702F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121" y="33821"/>
            <a:ext cx="10172300" cy="62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2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360D-7413-4911-97CD-2837C54F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Middle/High School</a:t>
            </a:r>
          </a:p>
        </p:txBody>
      </p:sp>
    </p:spTree>
    <p:extLst>
      <p:ext uri="{BB962C8B-B14F-4D97-AF65-F5344CB8AC3E}">
        <p14:creationId xmlns:p14="http://schemas.microsoft.com/office/powerpoint/2010/main" val="1355381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F73C5A-ACAF-4EE6-7D3D-A7E440116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18795" y="-1352406"/>
            <a:ext cx="6127347" cy="912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00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2BE90-D000-C302-9C90-A17621514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61357" y="-1509606"/>
            <a:ext cx="6302343" cy="932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7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0D0BF-E455-4C10-A84C-EF3217C8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0000"/>
                </a:solidFill>
              </a:rPr>
            </a:br>
            <a:br>
              <a:rPr lang="en-US" b="1" dirty="0">
                <a:solidFill>
                  <a:srgbClr val="000000"/>
                </a:solidFill>
              </a:rPr>
            </a:br>
            <a:br>
              <a:rPr lang="en-US" b="1" dirty="0">
                <a:solidFill>
                  <a:srgbClr val="000000"/>
                </a:solidFill>
              </a:rPr>
            </a:br>
            <a:br>
              <a:rPr lang="en-US" b="1" dirty="0">
                <a:solidFill>
                  <a:srgbClr val="000000"/>
                </a:solidFill>
              </a:rPr>
            </a:br>
            <a:br>
              <a:rPr lang="en-US" b="1" dirty="0">
                <a:solidFill>
                  <a:srgbClr val="000000"/>
                </a:solidFill>
              </a:rPr>
            </a:b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Structural Repairs and Roofing</a:t>
            </a:r>
            <a:endParaRPr lang="en-US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83DFD2-C818-18D3-9EA4-BB04D893D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1105" y="2314576"/>
            <a:ext cx="4103370" cy="4023360"/>
          </a:xfrm>
        </p:spPr>
        <p:txBody>
          <a:bodyPr>
            <a:normAutofit fontScale="62500" lnSpcReduction="20000"/>
          </a:bodyPr>
          <a:lstStyle/>
          <a:p>
            <a:pPr marL="282575" indent="-282575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Evaluation of structural damage around the chimney</a:t>
            </a:r>
          </a:p>
          <a:p>
            <a:pPr marL="282575" indent="-282575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Repair and replacement of decking, insulation, and roofing</a:t>
            </a:r>
          </a:p>
          <a:p>
            <a:pPr marL="282575" indent="-282575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Current leak where the lower roof abuts the original gymnasium</a:t>
            </a:r>
          </a:p>
          <a:p>
            <a:pPr marL="282575" indent="-282575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Investigation of potential mold/roof leak along west wall of north gymnasium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B779D10-B9C0-2D4D-F2B9-29B528D46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2" y="2314577"/>
            <a:ext cx="4937760" cy="4023360"/>
          </a:xfrm>
        </p:spPr>
        <p:txBody>
          <a:bodyPr>
            <a:normAutofit fontScale="62500" lnSpcReduction="20000"/>
          </a:bodyPr>
          <a:lstStyle/>
          <a:p>
            <a:pPr marL="339725" indent="-339725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Replace all damaged decking</a:t>
            </a:r>
          </a:p>
          <a:p>
            <a:pPr marL="339725" indent="-339725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Install new sloped insulation system and EPDM roofing</a:t>
            </a:r>
          </a:p>
          <a:p>
            <a:pPr marL="339725" indent="-339725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Apply weather barrier to existing gymnasium brick wall</a:t>
            </a:r>
          </a:p>
          <a:p>
            <a:pPr marL="339725" indent="-339725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Install rain screen with proper flashings</a:t>
            </a:r>
          </a:p>
          <a:p>
            <a:pPr marL="339725" indent="-339725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TBD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en-US" dirty="0"/>
          </a:p>
          <a:p>
            <a:pPr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C9A2BED-1AF8-FBBE-F975-7097C3F22FDF}"/>
              </a:ext>
            </a:extLst>
          </p:cNvPr>
          <p:cNvSpPr txBox="1">
            <a:spLocks/>
          </p:cNvSpPr>
          <p:nvPr/>
        </p:nvSpPr>
        <p:spPr>
          <a:xfrm>
            <a:off x="1097280" y="1846052"/>
            <a:ext cx="2595831" cy="7362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/>
              <a:t>Objectives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241606-A234-FB3C-1787-FC39AC4590AF}"/>
              </a:ext>
            </a:extLst>
          </p:cNvPr>
          <p:cNvSpPr txBox="1">
            <a:spLocks/>
          </p:cNvSpPr>
          <p:nvPr/>
        </p:nvSpPr>
        <p:spPr>
          <a:xfrm>
            <a:off x="5919038" y="1846052"/>
            <a:ext cx="6272962" cy="73628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/>
              <a:t>Construction Solutions</a:t>
            </a:r>
          </a:p>
        </p:txBody>
      </p:sp>
    </p:spTree>
    <p:extLst>
      <p:ext uri="{BB962C8B-B14F-4D97-AF65-F5344CB8AC3E}">
        <p14:creationId xmlns:p14="http://schemas.microsoft.com/office/powerpoint/2010/main" val="3440255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E857F-1A05-4F02-8A0E-BA593252EE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280" y="71120"/>
            <a:ext cx="8331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2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E76B-5D3A-C3EA-EDAC-FCA2F478D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Objectives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A8A13C7-AB75-0F23-9E1F-4F8AE5F57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2280811"/>
            <a:ext cx="10058400" cy="42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6363" indent="-461963">
              <a:spcAft>
                <a:spcPts val="300"/>
              </a:spcAft>
              <a:buSzPct val="85000"/>
              <a:buFont typeface="Wingdings 3" panose="05040102010807070707" pitchFamily="18" charset="2"/>
              <a:buChar char=""/>
            </a:pPr>
            <a:r>
              <a:rPr lang="en-US" altLang="en-US" dirty="0"/>
              <a:t>Welcome/Introductions</a:t>
            </a:r>
          </a:p>
          <a:p>
            <a:pPr marL="1376363" indent="-461963">
              <a:spcAft>
                <a:spcPts val="300"/>
              </a:spcAft>
              <a:buSzPct val="85000"/>
              <a:buFont typeface="Wingdings 3" panose="05040102010807070707" pitchFamily="18" charset="2"/>
              <a:buChar char=""/>
            </a:pPr>
            <a:r>
              <a:rPr lang="en-US" altLang="en-US" dirty="0"/>
              <a:t>Facility Needs</a:t>
            </a:r>
          </a:p>
          <a:p>
            <a:pPr marL="1376363" indent="-461963">
              <a:spcAft>
                <a:spcPts val="300"/>
              </a:spcAft>
              <a:buSzPct val="85000"/>
              <a:buFont typeface="Wingdings 3" panose="05040102010807070707" pitchFamily="18" charset="2"/>
              <a:buChar char=""/>
            </a:pPr>
            <a:r>
              <a:rPr lang="en-US" altLang="en-US" dirty="0"/>
              <a:t>Project Solution</a:t>
            </a:r>
          </a:p>
          <a:p>
            <a:pPr marL="1376363" indent="-461963">
              <a:spcAft>
                <a:spcPts val="300"/>
              </a:spcAft>
              <a:buSzPct val="85000"/>
              <a:buFont typeface="Wingdings 3" panose="05040102010807070707" pitchFamily="18" charset="2"/>
              <a:buChar char=""/>
            </a:pPr>
            <a:r>
              <a:rPr lang="en-US" altLang="en-US" dirty="0"/>
              <a:t>Financial Impact</a:t>
            </a:r>
          </a:p>
          <a:p>
            <a:pPr marL="1376363" indent="-461963">
              <a:spcAft>
                <a:spcPts val="300"/>
              </a:spcAft>
              <a:buSzPct val="85000"/>
              <a:buFont typeface="Wingdings 3" panose="05040102010807070707" pitchFamily="18" charset="2"/>
              <a:buChar char=""/>
            </a:pPr>
            <a:r>
              <a:rPr lang="en-US" altLang="en-US" dirty="0"/>
              <a:t>Important Questions</a:t>
            </a:r>
          </a:p>
        </p:txBody>
      </p:sp>
    </p:spTree>
    <p:extLst>
      <p:ext uri="{BB962C8B-B14F-4D97-AF65-F5344CB8AC3E}">
        <p14:creationId xmlns:p14="http://schemas.microsoft.com/office/powerpoint/2010/main" val="1563233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F53C1-8944-44FC-B518-AA9ACFC93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70" y="73573"/>
            <a:ext cx="10223743" cy="62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38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1979-AD6A-4548-B259-610CF551C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HVAC and Air Conditioning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0B930-87C9-0BB6-011D-A3F817522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3332677" cy="736282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41312-2DA0-4FE5-A50B-17FC80B2C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3092980" cy="3378200"/>
          </a:xfrm>
        </p:spPr>
        <p:txBody>
          <a:bodyPr>
            <a:normAutofit fontScale="62500" lnSpcReduction="20000"/>
          </a:bodyPr>
          <a:lstStyle/>
          <a:p>
            <a:pPr marL="282575" indent="-282575">
              <a:buFont typeface="Wingdings" panose="05000000000000000000" pitchFamily="2" charset="2"/>
              <a:buChar char="Ø"/>
            </a:pPr>
            <a:r>
              <a:rPr lang="en-US" dirty="0"/>
              <a:t>A/C and fans to be added to the new gym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03DB4-599A-ABC8-706A-6D5F6A8A2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44357" y="1846052"/>
            <a:ext cx="5811323" cy="736282"/>
          </a:xfrm>
        </p:spPr>
        <p:txBody>
          <a:bodyPr/>
          <a:lstStyle/>
          <a:p>
            <a:r>
              <a:rPr lang="en-US" dirty="0"/>
              <a:t>Construction 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A34FD-D3EA-6B4D-3FDA-E909BBDCB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44356" y="2442099"/>
            <a:ext cx="5166531" cy="3869923"/>
          </a:xfrm>
        </p:spPr>
        <p:txBody>
          <a:bodyPr>
            <a:normAutofit fontScale="62500" lnSpcReduction="20000"/>
          </a:bodyPr>
          <a:lstStyle/>
          <a:p>
            <a:pPr marL="282575" indent="-282575">
              <a:buFont typeface="Wingdings" panose="05000000000000000000" pitchFamily="2" charset="2"/>
              <a:buChar char="Ø"/>
            </a:pPr>
            <a:r>
              <a:rPr lang="en-US" dirty="0"/>
              <a:t>Replace existing air handler units in mechanical room 208</a:t>
            </a:r>
          </a:p>
          <a:p>
            <a:pPr marL="282575" indent="-282575">
              <a:buFont typeface="Wingdings" panose="05000000000000000000" pitchFamily="2" charset="2"/>
              <a:buChar char="Ø"/>
            </a:pPr>
            <a:r>
              <a:rPr lang="en-US" dirty="0"/>
              <a:t>Provide two new air handling units</a:t>
            </a:r>
          </a:p>
          <a:p>
            <a:pPr marL="741363" lvl="1" indent="-355600">
              <a:buFont typeface="Wingdings" panose="05000000000000000000" pitchFamily="2" charset="2"/>
              <a:buChar char="Ø"/>
            </a:pPr>
            <a:r>
              <a:rPr lang="en-US" dirty="0"/>
              <a:t>Reuse existing ductwork when possible</a:t>
            </a:r>
          </a:p>
          <a:p>
            <a:pPr marL="741363" lvl="1" indent="-355600">
              <a:buFont typeface="Wingdings" panose="05000000000000000000" pitchFamily="2" charset="2"/>
              <a:buChar char="Ø"/>
            </a:pPr>
            <a:r>
              <a:rPr lang="en-US" dirty="0"/>
              <a:t>New condensing units</a:t>
            </a:r>
          </a:p>
          <a:p>
            <a:pPr marL="282575" indent="-282575">
              <a:buFont typeface="Wingdings" panose="05000000000000000000" pitchFamily="2" charset="2"/>
              <a:buChar char="Ø"/>
            </a:pPr>
            <a:r>
              <a:rPr lang="en-US" dirty="0"/>
              <a:t>Replace existing relief air fans</a:t>
            </a:r>
          </a:p>
          <a:p>
            <a:pPr marL="282575" indent="-282575">
              <a:buFont typeface="Wingdings" panose="05000000000000000000" pitchFamily="2" charset="2"/>
              <a:buChar char="Ø"/>
            </a:pPr>
            <a:r>
              <a:rPr lang="en-US" dirty="0"/>
              <a:t>Replace damper actuators</a:t>
            </a:r>
          </a:p>
          <a:p>
            <a:pPr marL="282575" indent="-282575">
              <a:buFont typeface="Wingdings" panose="05000000000000000000" pitchFamily="2" charset="2"/>
              <a:buChar char="Ø"/>
            </a:pPr>
            <a:r>
              <a:rPr lang="en-US" dirty="0"/>
              <a:t>Provide CO2 sensers</a:t>
            </a:r>
          </a:p>
          <a:p>
            <a:pPr marL="282575" indent="-282575">
              <a:buFont typeface="Wingdings" panose="05000000000000000000" pitchFamily="2" charset="2"/>
              <a:buChar char="Ø"/>
            </a:pPr>
            <a:r>
              <a:rPr lang="en-US" dirty="0"/>
              <a:t>Upgrade controls</a:t>
            </a:r>
          </a:p>
          <a:p>
            <a:pPr marL="282575" indent="-282575">
              <a:buFont typeface="Wingdings" panose="05000000000000000000" pitchFamily="2" charset="2"/>
              <a:buChar char="Ø"/>
            </a:pPr>
            <a:r>
              <a:rPr lang="en-US" dirty="0"/>
              <a:t>Provide electrical powers required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72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33FA0-3A84-4B75-88A9-2EFE3B18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Elementary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1965D-A4D7-B8BC-E2ED-BDAEC5EDC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92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7EA38C-175E-4158-A1FA-AC92B7EE5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5555" y="0"/>
            <a:ext cx="9340890" cy="62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4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719DD0-FBE1-42D3-BE88-47E32CAFD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5325" y="0"/>
            <a:ext cx="9341349" cy="62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09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01DFC-5CD4-47EF-8B21-EB0E9FDE5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HVAC System Replacement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EF524-58BB-882D-78DC-B45E44EDB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2489299" cy="736282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50EFE-1053-4F1A-8EF0-46533F890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3199512" cy="3378200"/>
          </a:xfrm>
        </p:spPr>
        <p:txBody>
          <a:bodyPr>
            <a:normAutofit fontScale="92500" lnSpcReduction="10000"/>
          </a:bodyPr>
          <a:lstStyle/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/>
              <a:t>Replace HVAC systems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A66999-7B25-FA33-6C25-AE097A7FA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4660" y="1846052"/>
            <a:ext cx="6051020" cy="736282"/>
          </a:xfrm>
        </p:spPr>
        <p:txBody>
          <a:bodyPr/>
          <a:lstStyle/>
          <a:p>
            <a:r>
              <a:rPr lang="en-US" dirty="0"/>
              <a:t>Construction 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300891-7C5D-9306-9E2A-243B02782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4660" y="2582334"/>
            <a:ext cx="6051020" cy="3378200"/>
          </a:xfrm>
        </p:spPr>
        <p:txBody>
          <a:bodyPr>
            <a:normAutofit fontScale="92500" lnSpcReduction="10000"/>
          </a:bodyPr>
          <a:lstStyle/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/>
              <a:t>Remove all existing equipment and materials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/>
              <a:t>Install new ducted water-sourced heat pump units</a:t>
            </a:r>
          </a:p>
          <a:p>
            <a:pPr marL="625475" lvl="1" indent="-298450">
              <a:buFont typeface="Wingdings" panose="05000000000000000000" pitchFamily="2" charset="2"/>
              <a:buChar char="Ø"/>
            </a:pPr>
            <a:r>
              <a:rPr lang="en-US" dirty="0"/>
              <a:t>Option 1 – new boiler and chiller system</a:t>
            </a:r>
          </a:p>
          <a:p>
            <a:pPr marL="625475" lvl="1" indent="-298450">
              <a:buFont typeface="Wingdings" panose="05000000000000000000" pitchFamily="2" charset="2"/>
              <a:buChar char="Ø"/>
            </a:pPr>
            <a:r>
              <a:rPr lang="en-US" dirty="0"/>
              <a:t>Option 2 – geothermal well-field system</a:t>
            </a:r>
          </a:p>
          <a:p>
            <a:pPr marL="625475" lvl="1" indent="-298450">
              <a:buFont typeface="Wingdings" panose="05000000000000000000" pitchFamily="2" charset="2"/>
              <a:buChar char="Ø"/>
            </a:pPr>
            <a:r>
              <a:rPr lang="en-US" dirty="0"/>
              <a:t>Electrical service will be upgraded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54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40FB-E6C0-4954-845A-CF72E058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Electrical Upgrades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E66F5-56C7-0BE8-BCEE-B538D5BA3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2560320" cy="736282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7579F-FF7E-48E9-A08C-BF196F132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2950937" cy="3378200"/>
          </a:xfrm>
        </p:spPr>
        <p:txBody>
          <a:bodyPr>
            <a:normAutofit lnSpcReduction="10000"/>
          </a:bodyPr>
          <a:lstStyle/>
          <a:p>
            <a:pPr marL="404813" indent="-404813">
              <a:buFont typeface="Wingdings" panose="05000000000000000000" pitchFamily="2" charset="2"/>
              <a:buChar char="Ø"/>
            </a:pPr>
            <a:r>
              <a:rPr lang="en-US" dirty="0"/>
              <a:t>Add electrical outlets in classrooms   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52230-E55C-30A8-46EA-8D80BDA87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24761" y="1846052"/>
            <a:ext cx="6130919" cy="736282"/>
          </a:xfrm>
        </p:spPr>
        <p:txBody>
          <a:bodyPr/>
          <a:lstStyle/>
          <a:p>
            <a:r>
              <a:rPr lang="en-US" dirty="0"/>
              <a:t>Construction 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1F2E3-BE4F-6D89-A810-2B7748A54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24761" y="2582334"/>
            <a:ext cx="6130919" cy="3378200"/>
          </a:xfrm>
        </p:spPr>
        <p:txBody>
          <a:bodyPr>
            <a:normAutofit lnSpcReduction="10000"/>
          </a:bodyPr>
          <a:lstStyle/>
          <a:p>
            <a:pPr marL="509588" indent="-509588">
              <a:buFont typeface="Wingdings" panose="05000000000000000000" pitchFamily="2" charset="2"/>
              <a:buChar char="Ø"/>
            </a:pPr>
            <a:r>
              <a:rPr lang="en-US" dirty="0"/>
              <a:t>Provide eight surface-mounted receptacles and two new 20-amp circuits per classroom</a:t>
            </a:r>
          </a:p>
          <a:p>
            <a:pPr marL="509588" indent="-509588">
              <a:buFont typeface="Wingdings" panose="05000000000000000000" pitchFamily="2" charset="2"/>
              <a:buChar char="Ø"/>
            </a:pPr>
            <a:r>
              <a:rPr lang="en-US" dirty="0"/>
              <a:t>In the library, provide 10 surface-mounted receptacles and two 20-amp circuits </a:t>
            </a:r>
          </a:p>
        </p:txBody>
      </p:sp>
    </p:spTree>
    <p:extLst>
      <p:ext uri="{BB962C8B-B14F-4D97-AF65-F5344CB8AC3E}">
        <p14:creationId xmlns:p14="http://schemas.microsoft.com/office/powerpoint/2010/main" val="1667243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9B0D-66CD-4218-9143-A35C2018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Lighting Upgrades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A3C5B-71A0-87A7-A54F-3C7298866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2613586" cy="736282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2C4D7-8F2C-4DAB-867E-83D2A19E7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2906549" cy="3378200"/>
          </a:xfrm>
        </p:spPr>
        <p:txBody>
          <a:bodyPr>
            <a:normAutofit fontScale="92500" lnSpcReduction="20000"/>
          </a:bodyPr>
          <a:lstStyle/>
          <a:p>
            <a:pPr marL="346075" indent="-34607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Replace existing fluorescent lighting with LED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2E3FC-8DFE-6BA7-9A91-CF45CD545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8027" y="1846052"/>
            <a:ext cx="6077653" cy="736282"/>
          </a:xfrm>
        </p:spPr>
        <p:txBody>
          <a:bodyPr/>
          <a:lstStyle/>
          <a:p>
            <a:r>
              <a:rPr lang="en-US" dirty="0"/>
              <a:t>Construction 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5B629-51DA-483E-2708-8C428DE61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8027" y="2582334"/>
            <a:ext cx="6530040" cy="3378200"/>
          </a:xfrm>
        </p:spPr>
        <p:txBody>
          <a:bodyPr>
            <a:normAutofit fontScale="92500" lnSpcReduction="20000"/>
          </a:bodyPr>
          <a:lstStyle/>
          <a:p>
            <a:pPr marL="346075" indent="-346075">
              <a:buFont typeface="Wingdings" panose="05000000000000000000" pitchFamily="2" charset="2"/>
              <a:buChar char="Ø"/>
            </a:pPr>
            <a:r>
              <a:rPr lang="en-US" dirty="0"/>
              <a:t>Install new 2x2 recessed LED troffers</a:t>
            </a:r>
          </a:p>
          <a:p>
            <a:pPr marL="346075" indent="-346075">
              <a:buFont typeface="Wingdings" panose="05000000000000000000" pitchFamily="2" charset="2"/>
              <a:buChar char="Ø"/>
            </a:pPr>
            <a:r>
              <a:rPr lang="en-US" dirty="0"/>
              <a:t>Provide classrooms and library with dimmer switches</a:t>
            </a:r>
          </a:p>
          <a:p>
            <a:pPr marL="346075" indent="-346075">
              <a:buFont typeface="Wingdings" panose="05000000000000000000" pitchFamily="2" charset="2"/>
              <a:buChar char="Ø"/>
            </a:pPr>
            <a:r>
              <a:rPr lang="en-US" dirty="0"/>
              <a:t>Provide emergency battery back-up</a:t>
            </a:r>
          </a:p>
          <a:p>
            <a:pPr marL="346075" indent="-346075">
              <a:buFont typeface="Wingdings" panose="05000000000000000000" pitchFamily="2" charset="2"/>
              <a:buChar char="Ø"/>
            </a:pPr>
            <a:r>
              <a:rPr lang="en-US" dirty="0"/>
              <a:t>Provide occupancy sensors</a:t>
            </a:r>
          </a:p>
        </p:txBody>
      </p:sp>
    </p:spTree>
    <p:extLst>
      <p:ext uri="{BB962C8B-B14F-4D97-AF65-F5344CB8AC3E}">
        <p14:creationId xmlns:p14="http://schemas.microsoft.com/office/powerpoint/2010/main" val="1955825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825E-5801-5940-9259-FF830295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Fire Sprinklers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49C0A-5A4B-E718-C8FD-C4DAB85F5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2862161" cy="736282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958C4-CDB5-2D02-4372-CD731F9E6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3279411" cy="3378200"/>
          </a:xfrm>
        </p:spPr>
        <p:txBody>
          <a:bodyPr/>
          <a:lstStyle/>
          <a:p>
            <a:pPr marL="346075" indent="-346075">
              <a:buFont typeface="Wingdings" panose="05000000000000000000" pitchFamily="2" charset="2"/>
              <a:buChar char="Ø"/>
            </a:pPr>
            <a:r>
              <a:rPr lang="en-US" dirty="0"/>
              <a:t> Add fire sprinklers to the building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95DA48-FFD1-E0DF-21AB-DC662DC59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8128" y="1846052"/>
            <a:ext cx="6157552" cy="736282"/>
          </a:xfrm>
        </p:spPr>
        <p:txBody>
          <a:bodyPr/>
          <a:lstStyle/>
          <a:p>
            <a:r>
              <a:rPr lang="en-US" dirty="0"/>
              <a:t>Construction 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B5CDE-1F0A-3B70-7FFD-D38DA6302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98128" y="2582334"/>
            <a:ext cx="6157552" cy="3378200"/>
          </a:xfrm>
        </p:spPr>
        <p:txBody>
          <a:bodyPr/>
          <a:lstStyle/>
          <a:p>
            <a:pPr marL="288925" indent="-288925">
              <a:buFont typeface="Wingdings" panose="05000000000000000000" pitchFamily="2" charset="2"/>
              <a:buChar char="Ø"/>
            </a:pPr>
            <a:r>
              <a:rPr lang="en-US" dirty="0"/>
              <a:t>Provide new 4-inch fire sprinkler service</a:t>
            </a:r>
          </a:p>
          <a:p>
            <a:pPr marL="741363" lvl="1" indent="-288925">
              <a:buFont typeface="Wingdings" panose="05000000000000000000" pitchFamily="2" charset="2"/>
              <a:buChar char="Ø"/>
              <a:tabLst>
                <a:tab pos="625475" algn="l"/>
              </a:tabLst>
            </a:pPr>
            <a:r>
              <a:rPr lang="en-US" dirty="0"/>
              <a:t>Include backflow preventer and required accessories</a:t>
            </a:r>
          </a:p>
          <a:p>
            <a:pPr marL="741363" lvl="1" indent="-288925">
              <a:buFont typeface="Wingdings" panose="05000000000000000000" pitchFamily="2" charset="2"/>
              <a:buChar char="Ø"/>
              <a:tabLst>
                <a:tab pos="625475" algn="l"/>
              </a:tabLst>
            </a:pPr>
            <a:r>
              <a:rPr lang="en-US" dirty="0"/>
              <a:t>Provide connection to fire alarm system as required</a:t>
            </a:r>
          </a:p>
        </p:txBody>
      </p:sp>
    </p:spTree>
    <p:extLst>
      <p:ext uri="{BB962C8B-B14F-4D97-AF65-F5344CB8AC3E}">
        <p14:creationId xmlns:p14="http://schemas.microsoft.com/office/powerpoint/2010/main" val="2517720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13443-BE39-4B60-9799-92ED6A11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Corridor Ceilings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41501-8869-57A5-DE53-CACC18888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2862161" cy="736282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5A91D-418C-4FFC-B3F1-557404E31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3332677" cy="3378200"/>
          </a:xfrm>
        </p:spPr>
        <p:txBody>
          <a:bodyPr/>
          <a:lstStyle/>
          <a:p>
            <a:pPr marL="509588" indent="-509588">
              <a:buFont typeface="Wingdings" panose="05000000000000000000" pitchFamily="2" charset="2"/>
              <a:buChar char="Ø"/>
            </a:pPr>
            <a:r>
              <a:rPr lang="en-US" dirty="0"/>
              <a:t>Replace corridor ceilings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56EFB4-234F-7799-B371-75E916CCE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5883" y="1846052"/>
            <a:ext cx="6139797" cy="736282"/>
          </a:xfrm>
        </p:spPr>
        <p:txBody>
          <a:bodyPr/>
          <a:lstStyle/>
          <a:p>
            <a:r>
              <a:rPr lang="en-US" dirty="0"/>
              <a:t>Construction 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279BB-3A22-3825-FDA5-7B8D869B4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5883" y="2582334"/>
            <a:ext cx="6139797" cy="3378200"/>
          </a:xfrm>
        </p:spPr>
        <p:txBody>
          <a:bodyPr/>
          <a:lstStyle/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/>
              <a:t>Remove existing corridor ceilings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/>
              <a:t>Install new 2’x2’ mineral fiber suspended ceiling tiles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7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D330-B0EC-AA32-06DB-EC957B320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Facility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7B1A6-8CD2-5516-E928-E040BF16E1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Process/timeline</a:t>
            </a:r>
          </a:p>
        </p:txBody>
      </p:sp>
    </p:spTree>
    <p:extLst>
      <p:ext uri="{BB962C8B-B14F-4D97-AF65-F5344CB8AC3E}">
        <p14:creationId xmlns:p14="http://schemas.microsoft.com/office/powerpoint/2010/main" val="1630187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E7A4-FAF2-8309-A2BC-AAC84561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Windows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26632-CD78-0F96-0791-FBF0E23AB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3155124" cy="736282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1E75B-76B2-2387-2D4D-31D36E45E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3155124" cy="3378200"/>
          </a:xfrm>
        </p:spPr>
        <p:txBody>
          <a:bodyPr/>
          <a:lstStyle/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/>
              <a:t>Replace exterior windows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278CD9-D013-E86E-9527-C2624190A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6905" y="1846052"/>
            <a:ext cx="6068775" cy="736282"/>
          </a:xfrm>
        </p:spPr>
        <p:txBody>
          <a:bodyPr/>
          <a:lstStyle/>
          <a:p>
            <a:r>
              <a:rPr lang="en-US" dirty="0"/>
              <a:t>Construction 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33669-FCA2-5FFB-C118-4247B5EB7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6905" y="2582334"/>
            <a:ext cx="6068775" cy="3378200"/>
          </a:xfrm>
        </p:spPr>
        <p:txBody>
          <a:bodyPr/>
          <a:lstStyle/>
          <a:p>
            <a:pPr marL="346075" indent="-346075">
              <a:buFont typeface="Wingdings" panose="05000000000000000000" pitchFamily="2" charset="2"/>
              <a:buChar char="Ø"/>
              <a:tabLst>
                <a:tab pos="346075" algn="l"/>
              </a:tabLst>
            </a:pPr>
            <a:r>
              <a:rPr lang="en-US" dirty="0"/>
              <a:t>Replace all window with OPTIQ AA5450 series windows by Kawneer with 1 ½” triple glazed tempered glass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10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59658-7DFF-4C77-A80B-398F5EF5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Restroom Renovations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2BA68-7054-E287-9705-7D188B821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3678906" cy="736282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36DB3-B73E-4C10-A9CF-B945DC380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3812071" cy="3378200"/>
          </a:xfrm>
        </p:spPr>
        <p:txBody>
          <a:bodyPr>
            <a:normAutofit fontScale="85000" lnSpcReduction="20000"/>
          </a:bodyPr>
          <a:lstStyle/>
          <a:p>
            <a:pPr marL="509588" indent="-509588">
              <a:buFont typeface="Wingdings" panose="05000000000000000000" pitchFamily="2" charset="2"/>
              <a:buChar char="Ø"/>
            </a:pPr>
            <a:r>
              <a:rPr lang="en-US" sz="4200" dirty="0"/>
              <a:t>Add boys’ restroom on 1</a:t>
            </a:r>
            <a:r>
              <a:rPr lang="en-US" sz="4200" baseline="30000" dirty="0"/>
              <a:t>st</a:t>
            </a:r>
            <a:r>
              <a:rPr lang="en-US" sz="4200" dirty="0"/>
              <a:t> floor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32BF6-E472-F846-BF95-A9C948D3E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30788" y="1846052"/>
            <a:ext cx="5624892" cy="736282"/>
          </a:xfrm>
        </p:spPr>
        <p:txBody>
          <a:bodyPr/>
          <a:lstStyle/>
          <a:p>
            <a:r>
              <a:rPr lang="en-US" dirty="0"/>
              <a:t>Construction 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7EE36-3880-2B25-019F-24DA5FB85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30788" y="2582334"/>
            <a:ext cx="5624892" cy="3378200"/>
          </a:xfrm>
        </p:spPr>
        <p:txBody>
          <a:bodyPr>
            <a:normAutofit fontScale="85000" lnSpcReduction="20000"/>
          </a:bodyPr>
          <a:lstStyle/>
          <a:p>
            <a:pPr marL="346075" indent="-346075">
              <a:buFont typeface="Wingdings" panose="05000000000000000000" pitchFamily="2" charset="2"/>
              <a:buChar char="Ø"/>
            </a:pPr>
            <a:r>
              <a:rPr lang="en-US" dirty="0"/>
              <a:t>Demo existing girls’ north restroom and adjacent office </a:t>
            </a:r>
            <a:r>
              <a:rPr lang="en-US" dirty="0" err="1"/>
              <a:t>uni</a:t>
            </a:r>
            <a:r>
              <a:rPr lang="en-US" dirty="0"/>
              <a:t>-sex restrooms and janitor’s closet</a:t>
            </a:r>
          </a:p>
          <a:p>
            <a:pPr marL="346075" indent="-346075">
              <a:buFont typeface="Wingdings" panose="05000000000000000000" pitchFamily="2" charset="2"/>
              <a:buChar char="Ø"/>
            </a:pPr>
            <a:r>
              <a:rPr lang="en-US" dirty="0"/>
              <a:t>Lay out new boys’ and girls’ restrooms</a:t>
            </a:r>
          </a:p>
          <a:p>
            <a:pPr marL="346075" indent="-346075">
              <a:buFont typeface="Wingdings" panose="05000000000000000000" pitchFamily="2" charset="2"/>
              <a:buChar char="Ø"/>
            </a:pPr>
            <a:r>
              <a:rPr lang="en-US" dirty="0"/>
              <a:t>Provide all new fixtures and finishes</a:t>
            </a:r>
          </a:p>
          <a:p>
            <a:pPr marL="346075" indent="-346075">
              <a:buFont typeface="Wingdings" panose="05000000000000000000" pitchFamily="2" charset="2"/>
              <a:buChar char="Ø"/>
            </a:pPr>
            <a:r>
              <a:rPr lang="en-US" dirty="0"/>
              <a:t>Create new janitor’s closet</a:t>
            </a:r>
          </a:p>
        </p:txBody>
      </p:sp>
    </p:spTree>
    <p:extLst>
      <p:ext uri="{BB962C8B-B14F-4D97-AF65-F5344CB8AC3E}">
        <p14:creationId xmlns:p14="http://schemas.microsoft.com/office/powerpoint/2010/main" val="1601797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59658-7DFF-4C77-A80B-398F5EF5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Restroom Renovations, cont.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2BA68-7054-E287-9705-7D188B821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3678906" cy="736282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36DB3-B73E-4C10-A9CF-B945DC380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3812071" cy="3378200"/>
          </a:xfrm>
        </p:spPr>
        <p:txBody>
          <a:bodyPr>
            <a:normAutofit fontScale="92500" lnSpcReduction="10000"/>
          </a:bodyPr>
          <a:lstStyle/>
          <a:p>
            <a:pPr marL="509588" indent="-509588">
              <a:buFont typeface="Wingdings" panose="05000000000000000000" pitchFamily="2" charset="2"/>
              <a:buChar char="Ø"/>
            </a:pPr>
            <a:r>
              <a:rPr lang="en-US" dirty="0"/>
              <a:t>Add girls’ restroom on 2</a:t>
            </a:r>
            <a:r>
              <a:rPr lang="en-US" baseline="30000" dirty="0"/>
              <a:t>nd</a:t>
            </a:r>
            <a:r>
              <a:rPr lang="en-US" dirty="0"/>
              <a:t> floor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32BF6-E472-F846-BF95-A9C948D3E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30788" y="1846052"/>
            <a:ext cx="5624892" cy="736282"/>
          </a:xfrm>
        </p:spPr>
        <p:txBody>
          <a:bodyPr/>
          <a:lstStyle/>
          <a:p>
            <a:r>
              <a:rPr lang="en-US" dirty="0"/>
              <a:t>Construction 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7EE36-3880-2B25-019F-24DA5FB85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30788" y="2582333"/>
            <a:ext cx="5624892" cy="3520083"/>
          </a:xfrm>
        </p:spPr>
        <p:txBody>
          <a:bodyPr>
            <a:normAutofit fontScale="92500" lnSpcReduction="10000"/>
          </a:bodyPr>
          <a:lstStyle/>
          <a:p>
            <a:pPr marL="288925" indent="-288925">
              <a:buFont typeface="Wingdings" panose="05000000000000000000" pitchFamily="2" charset="2"/>
              <a:buChar char="Ø"/>
            </a:pPr>
            <a:r>
              <a:rPr lang="en-US" dirty="0"/>
              <a:t>Utilize existing storage room east of existing boys’ restroom </a:t>
            </a:r>
          </a:p>
          <a:p>
            <a:pPr marL="288925" indent="-288925">
              <a:buFont typeface="Wingdings" panose="05000000000000000000" pitchFamily="2" charset="2"/>
              <a:buChar char="Ø"/>
            </a:pPr>
            <a:r>
              <a:rPr lang="en-US" dirty="0"/>
              <a:t>Lay out new boys’ and girls’ restrooms</a:t>
            </a:r>
          </a:p>
          <a:p>
            <a:pPr marL="288925" indent="-288925">
              <a:buFont typeface="Wingdings" panose="05000000000000000000" pitchFamily="2" charset="2"/>
              <a:buChar char="Ø"/>
            </a:pPr>
            <a:r>
              <a:rPr lang="en-US" dirty="0"/>
              <a:t>Provide all new fixtures and finishes</a:t>
            </a:r>
          </a:p>
          <a:p>
            <a:pPr marL="288925" indent="-288925">
              <a:buFont typeface="Wingdings" panose="05000000000000000000" pitchFamily="2" charset="2"/>
              <a:buChar char="Ø"/>
            </a:pPr>
            <a:r>
              <a:rPr lang="en-US" dirty="0"/>
              <a:t>Create new janitor’s closet</a:t>
            </a:r>
          </a:p>
        </p:txBody>
      </p:sp>
    </p:spTree>
    <p:extLst>
      <p:ext uri="{BB962C8B-B14F-4D97-AF65-F5344CB8AC3E}">
        <p14:creationId xmlns:p14="http://schemas.microsoft.com/office/powerpoint/2010/main" val="3036960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59658-7DFF-4C77-A80B-398F5EF5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Restroom Renovations, cont.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2BA68-7054-E287-9705-7D188B821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3678906" cy="736282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36DB3-B73E-4C10-A9CF-B945DC380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3812071" cy="3378200"/>
          </a:xfrm>
        </p:spPr>
        <p:txBody>
          <a:bodyPr>
            <a:normAutofit/>
          </a:bodyPr>
          <a:lstStyle/>
          <a:p>
            <a:pPr marL="231775" indent="-231775">
              <a:buFont typeface="Wingdings" panose="05000000000000000000" pitchFamily="2" charset="2"/>
              <a:buChar char="Ø"/>
            </a:pPr>
            <a:r>
              <a:rPr lang="en-US" dirty="0"/>
              <a:t> Update existing restrooms and possibly move sinks to hallway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32BF6-E472-F846-BF95-A9C948D3E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30788" y="1846052"/>
            <a:ext cx="5624892" cy="736282"/>
          </a:xfrm>
        </p:spPr>
        <p:txBody>
          <a:bodyPr/>
          <a:lstStyle/>
          <a:p>
            <a:r>
              <a:rPr lang="en-US" dirty="0"/>
              <a:t>Construction 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7EE36-3880-2B25-019F-24DA5FB85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30788" y="2582334"/>
            <a:ext cx="5624892" cy="3378200"/>
          </a:xfrm>
        </p:spPr>
        <p:txBody>
          <a:bodyPr>
            <a:normAutofit/>
          </a:bodyPr>
          <a:lstStyle/>
          <a:p>
            <a:pPr marL="404813" indent="-404813">
              <a:buFont typeface="Wingdings" panose="05000000000000000000" pitchFamily="2" charset="2"/>
              <a:buChar char="Ø"/>
            </a:pPr>
            <a:r>
              <a:rPr lang="en-US" dirty="0"/>
              <a:t>Gut and reconfigure south restrooms on first floor to match new north restrooms</a:t>
            </a:r>
          </a:p>
        </p:txBody>
      </p:sp>
    </p:spTree>
    <p:extLst>
      <p:ext uri="{BB962C8B-B14F-4D97-AF65-F5344CB8AC3E}">
        <p14:creationId xmlns:p14="http://schemas.microsoft.com/office/powerpoint/2010/main" val="2331152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1769F-6A9E-4C3D-BF92-66B47A66F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69051" y="832417"/>
            <a:ext cx="6278254" cy="469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34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3BD482-BA82-4394-B38E-6E68C656AF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249" y="94595"/>
            <a:ext cx="8352221" cy="626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86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A9D770-B50D-4FC9-A067-40964D59F8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697" y="0"/>
            <a:ext cx="8345214" cy="62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40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8FE8FF-225E-4657-98BE-6BAF5C2025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9143" y="791232"/>
            <a:ext cx="6329854" cy="474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67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F170C-1411-4A05-9D5D-B108E5E7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Entrance Security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1D2B1-3796-9200-2C96-B898C4EC5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3323800" cy="736282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C3743-4B96-43CC-87F8-08A5E5043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3323800" cy="3378200"/>
          </a:xfrm>
        </p:spPr>
        <p:txBody>
          <a:bodyPr>
            <a:normAutofit fontScale="92500" lnSpcReduction="20000"/>
          </a:bodyPr>
          <a:lstStyle/>
          <a:p>
            <a:pPr marL="404813" indent="-404813">
              <a:buFont typeface="Wingdings" panose="05000000000000000000" pitchFamily="2" charset="2"/>
              <a:buChar char="Ø"/>
            </a:pPr>
            <a:r>
              <a:rPr lang="en-US" dirty="0"/>
              <a:t>Improve security at main entrance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AD0B1-E8E6-5EC6-845A-23CF7316F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53235" y="1846052"/>
            <a:ext cx="5802445" cy="736282"/>
          </a:xfrm>
        </p:spPr>
        <p:txBody>
          <a:bodyPr/>
          <a:lstStyle/>
          <a:p>
            <a:r>
              <a:rPr lang="en-US" dirty="0"/>
              <a:t>Construction 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1A3DF-A17B-EE1A-D566-B4345E740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53235" y="2582334"/>
            <a:ext cx="6312584" cy="3378200"/>
          </a:xfrm>
        </p:spPr>
        <p:txBody>
          <a:bodyPr>
            <a:normAutofit fontScale="92500" lnSpcReduction="20000"/>
          </a:bodyPr>
          <a:lstStyle/>
          <a:p>
            <a:pPr marL="404813" indent="-404813">
              <a:buFont typeface="Wingdings" panose="05000000000000000000" pitchFamily="2" charset="2"/>
              <a:buChar char="Ø"/>
            </a:pPr>
            <a:r>
              <a:rPr lang="en-US" dirty="0"/>
              <a:t>Replace borrowed-light window at principal’s and secretary’s office</a:t>
            </a:r>
          </a:p>
          <a:p>
            <a:pPr marL="404813" indent="-404813">
              <a:buFont typeface="Wingdings" panose="05000000000000000000" pitchFamily="2" charset="2"/>
              <a:buChar char="Ø"/>
            </a:pPr>
            <a:r>
              <a:rPr lang="en-US" dirty="0"/>
              <a:t>Provide security pass-through at secretary’s window</a:t>
            </a:r>
          </a:p>
          <a:p>
            <a:pPr marL="404813" indent="-404813">
              <a:buFont typeface="Wingdings" panose="05000000000000000000" pitchFamily="2" charset="2"/>
              <a:buChar char="Ø"/>
            </a:pPr>
            <a:r>
              <a:rPr lang="en-US" dirty="0"/>
              <a:t>Provide new security door to corridor</a:t>
            </a:r>
          </a:p>
          <a:p>
            <a:pPr marL="404813" indent="-404813">
              <a:buFont typeface="Wingdings" panose="05000000000000000000" pitchFamily="2" charset="2"/>
              <a:buChar char="Ø"/>
            </a:pPr>
            <a:r>
              <a:rPr lang="en-US" dirty="0"/>
              <a:t>Provide steel bollards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29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2E2B-FF05-4588-9D0E-C8C8A60B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Kitchen Addition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8A22A-C4D9-646F-B9A5-405CC4DBB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3474720" cy="736282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0CCA2-C412-43E4-AE85-112759D25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3474720" cy="3378200"/>
          </a:xfrm>
        </p:spPr>
        <p:txBody>
          <a:bodyPr>
            <a:normAutofit fontScale="85000" lnSpcReduction="20000"/>
          </a:bodyPr>
          <a:lstStyle/>
          <a:p>
            <a:pPr marL="346075" indent="-346075">
              <a:buFont typeface="Wingdings" panose="05000000000000000000" pitchFamily="2" charset="2"/>
              <a:buChar char="Ø"/>
            </a:pPr>
            <a:r>
              <a:rPr lang="en-US" dirty="0"/>
              <a:t>Add kitchen in courtyard area north of gymnasium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41668-5863-EEDC-85CB-48F5B16BA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Construction 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3576B-A6FB-A9C2-3153-B0D6E0FFC3C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288925" indent="-288925">
              <a:buFont typeface="Wingdings" panose="05000000000000000000" pitchFamily="2" charset="2"/>
              <a:buChar char="Ø"/>
            </a:pPr>
            <a:r>
              <a:rPr lang="en-US" dirty="0"/>
              <a:t>Add slab-on-grade addition, approximately 900 sq. ft.</a:t>
            </a:r>
          </a:p>
          <a:p>
            <a:pPr marL="288925" indent="-288925">
              <a:buFont typeface="Wingdings" panose="05000000000000000000" pitchFamily="2" charset="2"/>
              <a:buChar char="Ø"/>
            </a:pPr>
            <a:r>
              <a:rPr lang="en-US" dirty="0"/>
              <a:t>Utilize ICF structure with light-gage metal roof trusses</a:t>
            </a:r>
          </a:p>
          <a:p>
            <a:pPr marL="288925" indent="-288925">
              <a:buFont typeface="Wingdings" panose="05000000000000000000" pitchFamily="2" charset="2"/>
              <a:buChar char="Ø"/>
            </a:pPr>
            <a:r>
              <a:rPr lang="en-US" dirty="0"/>
              <a:t>Addition will contain a kitchen with serving area that can double as table storage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9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53B3B1E-B5EC-A8EE-C4C9-9E84FA5DE781}"/>
              </a:ext>
            </a:extLst>
          </p:cNvPr>
          <p:cNvCxnSpPr>
            <a:cxnSpLocks/>
          </p:cNvCxnSpPr>
          <p:nvPr/>
        </p:nvCxnSpPr>
        <p:spPr>
          <a:xfrm flipH="1">
            <a:off x="550611" y="4451032"/>
            <a:ext cx="10963483" cy="116585"/>
          </a:xfrm>
          <a:prstGeom prst="line">
            <a:avLst/>
          </a:prstGeom>
          <a:ln w="57150" cap="rnd">
            <a:solidFill>
              <a:schemeClr val="accent1">
                <a:lumMod val="75000"/>
                <a:alpha val="54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56BA2C6-A51A-4A92-70B6-D0395845BA6F}"/>
              </a:ext>
            </a:extLst>
          </p:cNvPr>
          <p:cNvCxnSpPr>
            <a:cxnSpLocks/>
            <a:endCxn id="88" idx="4"/>
          </p:cNvCxnSpPr>
          <p:nvPr/>
        </p:nvCxnSpPr>
        <p:spPr>
          <a:xfrm flipH="1">
            <a:off x="692711" y="2585272"/>
            <a:ext cx="10963483" cy="116585"/>
          </a:xfrm>
          <a:prstGeom prst="line">
            <a:avLst/>
          </a:prstGeom>
          <a:ln w="57150" cap="rnd">
            <a:solidFill>
              <a:schemeClr val="accent1">
                <a:lumMod val="75000"/>
                <a:alpha val="54000"/>
              </a:schemeClr>
            </a:solidFill>
            <a:prstDash val="sysDot"/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Arrow: Chevron 77">
            <a:extLst>
              <a:ext uri="{FF2B5EF4-FFF2-40B4-BE49-F238E27FC236}">
                <a16:creationId xmlns:a16="http://schemas.microsoft.com/office/drawing/2014/main" id="{DF0AC8A0-AD56-CEEF-E4B4-2A812CCC18FB}"/>
              </a:ext>
            </a:extLst>
          </p:cNvPr>
          <p:cNvSpPr/>
          <p:nvPr/>
        </p:nvSpPr>
        <p:spPr>
          <a:xfrm>
            <a:off x="2357169" y="1602941"/>
            <a:ext cx="1835171" cy="450055"/>
          </a:xfrm>
          <a:prstGeom prst="chevron">
            <a:avLst>
              <a:gd name="adj" fmla="val 4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Arrow: Chevron 78">
            <a:extLst>
              <a:ext uri="{FF2B5EF4-FFF2-40B4-BE49-F238E27FC236}">
                <a16:creationId xmlns:a16="http://schemas.microsoft.com/office/drawing/2014/main" id="{87D74572-2CCD-86FD-1F06-6393539937AC}"/>
              </a:ext>
            </a:extLst>
          </p:cNvPr>
          <p:cNvSpPr/>
          <p:nvPr/>
        </p:nvSpPr>
        <p:spPr>
          <a:xfrm>
            <a:off x="4098435" y="1602941"/>
            <a:ext cx="1835171" cy="450055"/>
          </a:xfrm>
          <a:prstGeom prst="chevron">
            <a:avLst>
              <a:gd name="adj" fmla="val 4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" name="Arrow: Chevron 79">
            <a:extLst>
              <a:ext uri="{FF2B5EF4-FFF2-40B4-BE49-F238E27FC236}">
                <a16:creationId xmlns:a16="http://schemas.microsoft.com/office/drawing/2014/main" id="{064B2175-5A6F-C846-3C8A-5A845AB014AA}"/>
              </a:ext>
            </a:extLst>
          </p:cNvPr>
          <p:cNvSpPr/>
          <p:nvPr/>
        </p:nvSpPr>
        <p:spPr>
          <a:xfrm>
            <a:off x="5853883" y="1602941"/>
            <a:ext cx="1835171" cy="450055"/>
          </a:xfrm>
          <a:prstGeom prst="chevron">
            <a:avLst>
              <a:gd name="adj" fmla="val 4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Arrow: Chevron 80">
            <a:extLst>
              <a:ext uri="{FF2B5EF4-FFF2-40B4-BE49-F238E27FC236}">
                <a16:creationId xmlns:a16="http://schemas.microsoft.com/office/drawing/2014/main" id="{A7F890B9-7DA9-0EDA-53DF-4CD9F8E9878A}"/>
              </a:ext>
            </a:extLst>
          </p:cNvPr>
          <p:cNvSpPr/>
          <p:nvPr/>
        </p:nvSpPr>
        <p:spPr>
          <a:xfrm>
            <a:off x="7603917" y="1602941"/>
            <a:ext cx="1961246" cy="450055"/>
          </a:xfrm>
          <a:prstGeom prst="chevron">
            <a:avLst>
              <a:gd name="adj" fmla="val 4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" name="Arrow: Chevron 81">
            <a:extLst>
              <a:ext uri="{FF2B5EF4-FFF2-40B4-BE49-F238E27FC236}">
                <a16:creationId xmlns:a16="http://schemas.microsoft.com/office/drawing/2014/main" id="{E11A7EE2-01A8-482F-6E24-9267C1499A61}"/>
              </a:ext>
            </a:extLst>
          </p:cNvPr>
          <p:cNvSpPr/>
          <p:nvPr/>
        </p:nvSpPr>
        <p:spPr>
          <a:xfrm>
            <a:off x="9469504" y="1602941"/>
            <a:ext cx="1983632" cy="450055"/>
          </a:xfrm>
          <a:prstGeom prst="chevron">
            <a:avLst>
              <a:gd name="adj" fmla="val 4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3" name="Arrow: Chevron 82">
            <a:extLst>
              <a:ext uri="{FF2B5EF4-FFF2-40B4-BE49-F238E27FC236}">
                <a16:creationId xmlns:a16="http://schemas.microsoft.com/office/drawing/2014/main" id="{A6E925BD-538C-2D92-E4CC-B789E738C969}"/>
              </a:ext>
            </a:extLst>
          </p:cNvPr>
          <p:cNvSpPr/>
          <p:nvPr/>
        </p:nvSpPr>
        <p:spPr>
          <a:xfrm>
            <a:off x="621790" y="1596594"/>
            <a:ext cx="1835171" cy="450055"/>
          </a:xfrm>
          <a:prstGeom prst="chevron">
            <a:avLst>
              <a:gd name="adj" fmla="val 4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BC263574-2746-2D01-1CA7-40210A5044D6}"/>
              </a:ext>
            </a:extLst>
          </p:cNvPr>
          <p:cNvSpPr/>
          <p:nvPr/>
        </p:nvSpPr>
        <p:spPr>
          <a:xfrm>
            <a:off x="2400201" y="5134355"/>
            <a:ext cx="1835171" cy="450055"/>
          </a:xfrm>
          <a:prstGeom prst="chevron">
            <a:avLst>
              <a:gd name="adj" fmla="val 4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Arrow: Chevron 52">
            <a:extLst>
              <a:ext uri="{FF2B5EF4-FFF2-40B4-BE49-F238E27FC236}">
                <a16:creationId xmlns:a16="http://schemas.microsoft.com/office/drawing/2014/main" id="{CBD1FF4B-6ECF-543C-59E9-FF75EC4207C7}"/>
              </a:ext>
            </a:extLst>
          </p:cNvPr>
          <p:cNvSpPr/>
          <p:nvPr/>
        </p:nvSpPr>
        <p:spPr>
          <a:xfrm>
            <a:off x="4141467" y="5134355"/>
            <a:ext cx="1835171" cy="450055"/>
          </a:xfrm>
          <a:prstGeom prst="chevron">
            <a:avLst>
              <a:gd name="adj" fmla="val 4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Arrow: Chevron 53">
            <a:extLst>
              <a:ext uri="{FF2B5EF4-FFF2-40B4-BE49-F238E27FC236}">
                <a16:creationId xmlns:a16="http://schemas.microsoft.com/office/drawing/2014/main" id="{13B20D97-F552-CAD0-09B3-913F16275156}"/>
              </a:ext>
            </a:extLst>
          </p:cNvPr>
          <p:cNvSpPr/>
          <p:nvPr/>
        </p:nvSpPr>
        <p:spPr>
          <a:xfrm>
            <a:off x="5896915" y="5134355"/>
            <a:ext cx="1835171" cy="450055"/>
          </a:xfrm>
          <a:prstGeom prst="chevron">
            <a:avLst>
              <a:gd name="adj" fmla="val 4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Arrow: Chevron 54">
            <a:extLst>
              <a:ext uri="{FF2B5EF4-FFF2-40B4-BE49-F238E27FC236}">
                <a16:creationId xmlns:a16="http://schemas.microsoft.com/office/drawing/2014/main" id="{A17F7DD7-E96C-ABAB-C4FD-9F1DC90B4799}"/>
              </a:ext>
            </a:extLst>
          </p:cNvPr>
          <p:cNvSpPr/>
          <p:nvPr/>
        </p:nvSpPr>
        <p:spPr>
          <a:xfrm>
            <a:off x="7646949" y="5134355"/>
            <a:ext cx="1961246" cy="450055"/>
          </a:xfrm>
          <a:prstGeom prst="chevron">
            <a:avLst>
              <a:gd name="adj" fmla="val 4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Arrow: Chevron 55">
            <a:extLst>
              <a:ext uri="{FF2B5EF4-FFF2-40B4-BE49-F238E27FC236}">
                <a16:creationId xmlns:a16="http://schemas.microsoft.com/office/drawing/2014/main" id="{4E7DFF15-F269-5185-4CEC-2CD434DAABB4}"/>
              </a:ext>
            </a:extLst>
          </p:cNvPr>
          <p:cNvSpPr/>
          <p:nvPr/>
        </p:nvSpPr>
        <p:spPr>
          <a:xfrm>
            <a:off x="9512536" y="5134355"/>
            <a:ext cx="1463040" cy="450055"/>
          </a:xfrm>
          <a:prstGeom prst="chevron">
            <a:avLst>
              <a:gd name="adj" fmla="val 4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033B05A9-3234-386E-97F6-67921F92EBAF}"/>
              </a:ext>
            </a:extLst>
          </p:cNvPr>
          <p:cNvSpPr/>
          <p:nvPr/>
        </p:nvSpPr>
        <p:spPr>
          <a:xfrm>
            <a:off x="664822" y="5128008"/>
            <a:ext cx="1835171" cy="450055"/>
          </a:xfrm>
          <a:prstGeom prst="chevron">
            <a:avLst>
              <a:gd name="adj" fmla="val 4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Arrow: Chevron 46">
            <a:extLst>
              <a:ext uri="{FF2B5EF4-FFF2-40B4-BE49-F238E27FC236}">
                <a16:creationId xmlns:a16="http://schemas.microsoft.com/office/drawing/2014/main" id="{F7781A47-2CAC-66A2-99D0-4ADC0E9392B8}"/>
              </a:ext>
            </a:extLst>
          </p:cNvPr>
          <p:cNvSpPr/>
          <p:nvPr/>
        </p:nvSpPr>
        <p:spPr>
          <a:xfrm>
            <a:off x="2357169" y="3285634"/>
            <a:ext cx="1835171" cy="450055"/>
          </a:xfrm>
          <a:prstGeom prst="chevron">
            <a:avLst>
              <a:gd name="adj" fmla="val 4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Arrow: Chevron 47">
            <a:extLst>
              <a:ext uri="{FF2B5EF4-FFF2-40B4-BE49-F238E27FC236}">
                <a16:creationId xmlns:a16="http://schemas.microsoft.com/office/drawing/2014/main" id="{D62BFF71-CC2F-B650-40F3-290A29C763F0}"/>
              </a:ext>
            </a:extLst>
          </p:cNvPr>
          <p:cNvSpPr/>
          <p:nvPr/>
        </p:nvSpPr>
        <p:spPr>
          <a:xfrm>
            <a:off x="4098435" y="3285634"/>
            <a:ext cx="1835171" cy="450055"/>
          </a:xfrm>
          <a:prstGeom prst="chevron">
            <a:avLst>
              <a:gd name="adj" fmla="val 4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Arrow: Chevron 48">
            <a:extLst>
              <a:ext uri="{FF2B5EF4-FFF2-40B4-BE49-F238E27FC236}">
                <a16:creationId xmlns:a16="http://schemas.microsoft.com/office/drawing/2014/main" id="{38EA29F4-8910-B145-5718-667F7395586F}"/>
              </a:ext>
            </a:extLst>
          </p:cNvPr>
          <p:cNvSpPr/>
          <p:nvPr/>
        </p:nvSpPr>
        <p:spPr>
          <a:xfrm>
            <a:off x="5853883" y="3285634"/>
            <a:ext cx="1835171" cy="450055"/>
          </a:xfrm>
          <a:prstGeom prst="chevron">
            <a:avLst>
              <a:gd name="adj" fmla="val 4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Arrow: Chevron 49">
            <a:extLst>
              <a:ext uri="{FF2B5EF4-FFF2-40B4-BE49-F238E27FC236}">
                <a16:creationId xmlns:a16="http://schemas.microsoft.com/office/drawing/2014/main" id="{04BEA5F2-30BB-56B2-EE3C-E9BE91FB74AB}"/>
              </a:ext>
            </a:extLst>
          </p:cNvPr>
          <p:cNvSpPr/>
          <p:nvPr/>
        </p:nvSpPr>
        <p:spPr>
          <a:xfrm>
            <a:off x="7603917" y="3285634"/>
            <a:ext cx="1961246" cy="450055"/>
          </a:xfrm>
          <a:prstGeom prst="chevron">
            <a:avLst>
              <a:gd name="adj" fmla="val 4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4EEB9A04-B03D-23F2-C331-49F79F6F81C6}"/>
              </a:ext>
            </a:extLst>
          </p:cNvPr>
          <p:cNvSpPr/>
          <p:nvPr/>
        </p:nvSpPr>
        <p:spPr>
          <a:xfrm>
            <a:off x="9469504" y="3285634"/>
            <a:ext cx="1983632" cy="450055"/>
          </a:xfrm>
          <a:prstGeom prst="chevron">
            <a:avLst>
              <a:gd name="adj" fmla="val 4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C97B0-A62E-3EDD-31FC-13EDC6C119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2484"/>
            <a:ext cx="12192000" cy="88647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Facility Needs Process and Timeline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F263F0A-9F16-6055-5706-C89AB0305FE2}"/>
              </a:ext>
            </a:extLst>
          </p:cNvPr>
          <p:cNvSpPr/>
          <p:nvPr/>
        </p:nvSpPr>
        <p:spPr>
          <a:xfrm>
            <a:off x="810905" y="1325366"/>
            <a:ext cx="1467690" cy="1188720"/>
          </a:xfrm>
          <a:custGeom>
            <a:avLst/>
            <a:gdLst>
              <a:gd name="connsiteX0" fmla="*/ 0 w 1446080"/>
              <a:gd name="connsiteY0" fmla="*/ 123615 h 1236145"/>
              <a:gd name="connsiteX1" fmla="*/ 123615 w 1446080"/>
              <a:gd name="connsiteY1" fmla="*/ 0 h 1236145"/>
              <a:gd name="connsiteX2" fmla="*/ 1322466 w 1446080"/>
              <a:gd name="connsiteY2" fmla="*/ 0 h 1236145"/>
              <a:gd name="connsiteX3" fmla="*/ 1446081 w 1446080"/>
              <a:gd name="connsiteY3" fmla="*/ 123615 h 1236145"/>
              <a:gd name="connsiteX4" fmla="*/ 1446080 w 1446080"/>
              <a:gd name="connsiteY4" fmla="*/ 1112531 h 1236145"/>
              <a:gd name="connsiteX5" fmla="*/ 1322465 w 1446080"/>
              <a:gd name="connsiteY5" fmla="*/ 1236146 h 1236145"/>
              <a:gd name="connsiteX6" fmla="*/ 123615 w 1446080"/>
              <a:gd name="connsiteY6" fmla="*/ 1236145 h 1236145"/>
              <a:gd name="connsiteX7" fmla="*/ 0 w 1446080"/>
              <a:gd name="connsiteY7" fmla="*/ 1112530 h 1236145"/>
              <a:gd name="connsiteX8" fmla="*/ 0 w 1446080"/>
              <a:gd name="connsiteY8" fmla="*/ 123615 h 12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080" h="1236145">
                <a:moveTo>
                  <a:pt x="0" y="123615"/>
                </a:moveTo>
                <a:cubicBezTo>
                  <a:pt x="0" y="55344"/>
                  <a:pt x="55344" y="0"/>
                  <a:pt x="123615" y="0"/>
                </a:cubicBezTo>
                <a:lnTo>
                  <a:pt x="1322466" y="0"/>
                </a:lnTo>
                <a:cubicBezTo>
                  <a:pt x="1390737" y="0"/>
                  <a:pt x="1446081" y="55344"/>
                  <a:pt x="1446081" y="123615"/>
                </a:cubicBezTo>
                <a:cubicBezTo>
                  <a:pt x="1446081" y="453254"/>
                  <a:pt x="1446080" y="782892"/>
                  <a:pt x="1446080" y="1112531"/>
                </a:cubicBezTo>
                <a:cubicBezTo>
                  <a:pt x="1446080" y="1180802"/>
                  <a:pt x="1390736" y="1236146"/>
                  <a:pt x="1322465" y="1236146"/>
                </a:cubicBezTo>
                <a:lnTo>
                  <a:pt x="123615" y="1236145"/>
                </a:lnTo>
                <a:cubicBezTo>
                  <a:pt x="55344" y="1236145"/>
                  <a:pt x="0" y="1180801"/>
                  <a:pt x="0" y="1112530"/>
                </a:cubicBezTo>
                <a:lnTo>
                  <a:pt x="0" y="123615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549" tIns="121549" rIns="121549" bIns="12154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u="none" kern="1200" dirty="0">
                <a:latin typeface="Aptos Narrow" panose="020B0004020202020204" pitchFamily="34" charset="0"/>
                <a:ea typeface="Roboto Condensed" panose="02000000000000000000" pitchFamily="2" charset="0"/>
              </a:rPr>
              <a:t>Oct 9, 2020</a:t>
            </a:r>
            <a:br>
              <a:rPr lang="en-US" sz="1200" b="1" u="none" kern="1200" dirty="0">
                <a:latin typeface="Aptos Narrow" panose="020B0004020202020204" pitchFamily="34" charset="0"/>
                <a:ea typeface="Roboto Condensed" panose="02000000000000000000" pitchFamily="2" charset="0"/>
              </a:rPr>
            </a:br>
            <a:r>
              <a:rPr lang="en-US" sz="1200" u="none" kern="1200" dirty="0">
                <a:latin typeface="Aptos Narrow" panose="020B0004020202020204" pitchFamily="34" charset="0"/>
                <a:ea typeface="Roboto Condensed" panose="02000000000000000000" pitchFamily="2" charset="0"/>
              </a:rPr>
              <a:t>RPS requests proposals for Vocational Ag building design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D456AAC-9478-F3BF-64E7-17CC429F9C50}"/>
              </a:ext>
            </a:extLst>
          </p:cNvPr>
          <p:cNvSpPr/>
          <p:nvPr/>
        </p:nvSpPr>
        <p:spPr>
          <a:xfrm>
            <a:off x="2549358" y="1324942"/>
            <a:ext cx="1467690" cy="1188720"/>
          </a:xfrm>
          <a:custGeom>
            <a:avLst/>
            <a:gdLst>
              <a:gd name="connsiteX0" fmla="*/ 0 w 1446080"/>
              <a:gd name="connsiteY0" fmla="*/ 123615 h 1236145"/>
              <a:gd name="connsiteX1" fmla="*/ 123615 w 1446080"/>
              <a:gd name="connsiteY1" fmla="*/ 0 h 1236145"/>
              <a:gd name="connsiteX2" fmla="*/ 1322466 w 1446080"/>
              <a:gd name="connsiteY2" fmla="*/ 0 h 1236145"/>
              <a:gd name="connsiteX3" fmla="*/ 1446081 w 1446080"/>
              <a:gd name="connsiteY3" fmla="*/ 123615 h 1236145"/>
              <a:gd name="connsiteX4" fmla="*/ 1446080 w 1446080"/>
              <a:gd name="connsiteY4" fmla="*/ 1112531 h 1236145"/>
              <a:gd name="connsiteX5" fmla="*/ 1322465 w 1446080"/>
              <a:gd name="connsiteY5" fmla="*/ 1236146 h 1236145"/>
              <a:gd name="connsiteX6" fmla="*/ 123615 w 1446080"/>
              <a:gd name="connsiteY6" fmla="*/ 1236145 h 1236145"/>
              <a:gd name="connsiteX7" fmla="*/ 0 w 1446080"/>
              <a:gd name="connsiteY7" fmla="*/ 1112530 h 1236145"/>
              <a:gd name="connsiteX8" fmla="*/ 0 w 1446080"/>
              <a:gd name="connsiteY8" fmla="*/ 123615 h 12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080" h="1236145">
                <a:moveTo>
                  <a:pt x="0" y="123615"/>
                </a:moveTo>
                <a:cubicBezTo>
                  <a:pt x="0" y="55344"/>
                  <a:pt x="55344" y="0"/>
                  <a:pt x="123615" y="0"/>
                </a:cubicBezTo>
                <a:lnTo>
                  <a:pt x="1322466" y="0"/>
                </a:lnTo>
                <a:cubicBezTo>
                  <a:pt x="1390737" y="0"/>
                  <a:pt x="1446081" y="55344"/>
                  <a:pt x="1446081" y="123615"/>
                </a:cubicBezTo>
                <a:cubicBezTo>
                  <a:pt x="1446081" y="453254"/>
                  <a:pt x="1446080" y="782892"/>
                  <a:pt x="1446080" y="1112531"/>
                </a:cubicBezTo>
                <a:cubicBezTo>
                  <a:pt x="1446080" y="1180802"/>
                  <a:pt x="1390736" y="1236146"/>
                  <a:pt x="1322465" y="1236146"/>
                </a:cubicBezTo>
                <a:lnTo>
                  <a:pt x="123615" y="1236145"/>
                </a:lnTo>
                <a:cubicBezTo>
                  <a:pt x="55344" y="1236145"/>
                  <a:pt x="0" y="1180801"/>
                  <a:pt x="0" y="1112530"/>
                </a:cubicBezTo>
                <a:lnTo>
                  <a:pt x="0" y="123615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549" tIns="121549" rIns="121549" bIns="12154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u="none" kern="1200" dirty="0">
                <a:latin typeface="Aptos Narrow" panose="020B0004020202020204" pitchFamily="34" charset="0"/>
                <a:ea typeface="Roboto Condensed" panose="02000000000000000000" pitchFamily="2" charset="0"/>
              </a:rPr>
              <a:t>Mar 3, 2021</a:t>
            </a:r>
            <a:br>
              <a:rPr lang="en-US" sz="1200" b="1" u="none" kern="1200" dirty="0">
                <a:latin typeface="Aptos Narrow" panose="020B0004020202020204" pitchFamily="34" charset="0"/>
                <a:ea typeface="Roboto Condensed" panose="02000000000000000000" pitchFamily="2" charset="0"/>
              </a:rPr>
            </a:br>
            <a:r>
              <a:rPr lang="en-US" sz="1200" u="none" kern="1200" dirty="0">
                <a:latin typeface="Aptos Narrow" panose="020B0004020202020204" pitchFamily="34" charset="0"/>
                <a:ea typeface="Roboto Condensed" panose="02000000000000000000" pitchFamily="2" charset="0"/>
              </a:rPr>
              <a:t>RPS signs contract with </a:t>
            </a:r>
            <a:r>
              <a:rPr lang="en-US" sz="1200" u="none" kern="1200" dirty="0" err="1">
                <a:latin typeface="Aptos Narrow" panose="020B0004020202020204" pitchFamily="34" charset="0"/>
                <a:ea typeface="Roboto Condensed" panose="02000000000000000000" pitchFamily="2" charset="0"/>
              </a:rPr>
              <a:t>Fakler</a:t>
            </a:r>
            <a:r>
              <a:rPr lang="en-US" sz="1200" u="none" kern="1200" dirty="0">
                <a:latin typeface="Aptos Narrow" panose="020B0004020202020204" pitchFamily="34" charset="0"/>
                <a:ea typeface="Roboto Condensed" panose="02000000000000000000" pitchFamily="2" charset="0"/>
              </a:rPr>
              <a:t> Architects for Vo Ag design 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65F4F07-93EA-A550-14B7-26E7F11837D8}"/>
              </a:ext>
            </a:extLst>
          </p:cNvPr>
          <p:cNvSpPr/>
          <p:nvPr/>
        </p:nvSpPr>
        <p:spPr>
          <a:xfrm>
            <a:off x="4273607" y="1324942"/>
            <a:ext cx="1467690" cy="1188720"/>
          </a:xfrm>
          <a:custGeom>
            <a:avLst/>
            <a:gdLst>
              <a:gd name="connsiteX0" fmla="*/ 0 w 1446080"/>
              <a:gd name="connsiteY0" fmla="*/ 122416 h 1224164"/>
              <a:gd name="connsiteX1" fmla="*/ 122416 w 1446080"/>
              <a:gd name="connsiteY1" fmla="*/ 0 h 1224164"/>
              <a:gd name="connsiteX2" fmla="*/ 1323664 w 1446080"/>
              <a:gd name="connsiteY2" fmla="*/ 0 h 1224164"/>
              <a:gd name="connsiteX3" fmla="*/ 1446080 w 1446080"/>
              <a:gd name="connsiteY3" fmla="*/ 122416 h 1224164"/>
              <a:gd name="connsiteX4" fmla="*/ 1446080 w 1446080"/>
              <a:gd name="connsiteY4" fmla="*/ 1101748 h 1224164"/>
              <a:gd name="connsiteX5" fmla="*/ 1323664 w 1446080"/>
              <a:gd name="connsiteY5" fmla="*/ 1224164 h 1224164"/>
              <a:gd name="connsiteX6" fmla="*/ 122416 w 1446080"/>
              <a:gd name="connsiteY6" fmla="*/ 1224164 h 1224164"/>
              <a:gd name="connsiteX7" fmla="*/ 0 w 1446080"/>
              <a:gd name="connsiteY7" fmla="*/ 1101748 h 1224164"/>
              <a:gd name="connsiteX8" fmla="*/ 0 w 1446080"/>
              <a:gd name="connsiteY8" fmla="*/ 122416 h 122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080" h="1224164">
                <a:moveTo>
                  <a:pt x="0" y="122416"/>
                </a:moveTo>
                <a:cubicBezTo>
                  <a:pt x="0" y="54808"/>
                  <a:pt x="54808" y="0"/>
                  <a:pt x="122416" y="0"/>
                </a:cubicBezTo>
                <a:lnTo>
                  <a:pt x="1323664" y="0"/>
                </a:lnTo>
                <a:cubicBezTo>
                  <a:pt x="1391272" y="0"/>
                  <a:pt x="1446080" y="54808"/>
                  <a:pt x="1446080" y="122416"/>
                </a:cubicBezTo>
                <a:lnTo>
                  <a:pt x="1446080" y="1101748"/>
                </a:lnTo>
                <a:cubicBezTo>
                  <a:pt x="1446080" y="1169356"/>
                  <a:pt x="1391272" y="1224164"/>
                  <a:pt x="1323664" y="1224164"/>
                </a:cubicBezTo>
                <a:lnTo>
                  <a:pt x="122416" y="1224164"/>
                </a:lnTo>
                <a:cubicBezTo>
                  <a:pt x="54808" y="1224164"/>
                  <a:pt x="0" y="1169356"/>
                  <a:pt x="0" y="1101748"/>
                </a:cubicBezTo>
                <a:lnTo>
                  <a:pt x="0" y="12241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199" tIns="121199" rIns="121199" bIns="12119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u="none" kern="1200" dirty="0">
                <a:latin typeface="Aptos Narrow" panose="020B0004020202020204" pitchFamily="34" charset="0"/>
                <a:ea typeface="Roboto Condensed" panose="02000000000000000000" pitchFamily="2" charset="0"/>
              </a:rPr>
              <a:t>Apr 16, 2021 </a:t>
            </a:r>
            <a:r>
              <a:rPr lang="en-US" sz="1200" u="none" kern="1200" dirty="0">
                <a:latin typeface="Aptos Narrow" panose="020B0004020202020204" pitchFamily="34" charset="0"/>
                <a:ea typeface="Roboto Condensed" panose="02000000000000000000" pitchFamily="2" charset="0"/>
              </a:rPr>
              <a:t>Vocational Ag building design begins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0E5A2E8-9BA9-A5F1-EDFD-0DC5BEC75294}"/>
              </a:ext>
            </a:extLst>
          </p:cNvPr>
          <p:cNvSpPr/>
          <p:nvPr/>
        </p:nvSpPr>
        <p:spPr>
          <a:xfrm>
            <a:off x="6061228" y="1324942"/>
            <a:ext cx="1467690" cy="1188720"/>
          </a:xfrm>
          <a:custGeom>
            <a:avLst/>
            <a:gdLst>
              <a:gd name="connsiteX0" fmla="*/ 0 w 1446080"/>
              <a:gd name="connsiteY0" fmla="*/ 122153 h 1221528"/>
              <a:gd name="connsiteX1" fmla="*/ 122153 w 1446080"/>
              <a:gd name="connsiteY1" fmla="*/ 0 h 1221528"/>
              <a:gd name="connsiteX2" fmla="*/ 1323927 w 1446080"/>
              <a:gd name="connsiteY2" fmla="*/ 0 h 1221528"/>
              <a:gd name="connsiteX3" fmla="*/ 1446080 w 1446080"/>
              <a:gd name="connsiteY3" fmla="*/ 122153 h 1221528"/>
              <a:gd name="connsiteX4" fmla="*/ 1446080 w 1446080"/>
              <a:gd name="connsiteY4" fmla="*/ 1099375 h 1221528"/>
              <a:gd name="connsiteX5" fmla="*/ 1323927 w 1446080"/>
              <a:gd name="connsiteY5" fmla="*/ 1221528 h 1221528"/>
              <a:gd name="connsiteX6" fmla="*/ 122153 w 1446080"/>
              <a:gd name="connsiteY6" fmla="*/ 1221528 h 1221528"/>
              <a:gd name="connsiteX7" fmla="*/ 0 w 1446080"/>
              <a:gd name="connsiteY7" fmla="*/ 1099375 h 1221528"/>
              <a:gd name="connsiteX8" fmla="*/ 0 w 1446080"/>
              <a:gd name="connsiteY8" fmla="*/ 122153 h 122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080" h="1221528">
                <a:moveTo>
                  <a:pt x="0" y="122153"/>
                </a:moveTo>
                <a:cubicBezTo>
                  <a:pt x="0" y="54690"/>
                  <a:pt x="54690" y="0"/>
                  <a:pt x="122153" y="0"/>
                </a:cubicBezTo>
                <a:lnTo>
                  <a:pt x="1323927" y="0"/>
                </a:lnTo>
                <a:cubicBezTo>
                  <a:pt x="1391390" y="0"/>
                  <a:pt x="1446080" y="54690"/>
                  <a:pt x="1446080" y="122153"/>
                </a:cubicBezTo>
                <a:lnTo>
                  <a:pt x="1446080" y="1099375"/>
                </a:lnTo>
                <a:cubicBezTo>
                  <a:pt x="1446080" y="1166838"/>
                  <a:pt x="1391390" y="1221528"/>
                  <a:pt x="1323927" y="1221528"/>
                </a:cubicBezTo>
                <a:lnTo>
                  <a:pt x="122153" y="1221528"/>
                </a:lnTo>
                <a:cubicBezTo>
                  <a:pt x="54690" y="1221528"/>
                  <a:pt x="0" y="1166838"/>
                  <a:pt x="0" y="1099375"/>
                </a:cubicBezTo>
                <a:lnTo>
                  <a:pt x="0" y="122153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121" tIns="121121" rIns="121121" bIns="1211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u="none" kern="1200" dirty="0">
                <a:latin typeface="Aptos Narrow" panose="020B0004020202020204" pitchFamily="34" charset="0"/>
                <a:ea typeface="Roboto Condensed" panose="02000000000000000000" pitchFamily="2" charset="0"/>
              </a:rPr>
              <a:t>February 4, 2022 </a:t>
            </a:r>
            <a:br>
              <a:rPr lang="en-US" sz="1200" b="1" u="none" kern="1200" dirty="0">
                <a:latin typeface="Aptos Narrow" panose="020B0004020202020204" pitchFamily="34" charset="0"/>
                <a:ea typeface="Roboto Condensed" panose="02000000000000000000" pitchFamily="2" charset="0"/>
              </a:rPr>
            </a:br>
            <a:r>
              <a:rPr lang="en-US" sz="1200" u="none" kern="1200" dirty="0">
                <a:latin typeface="Aptos Narrow" panose="020B0004020202020204" pitchFamily="34" charset="0"/>
                <a:ea typeface="Roboto Condensed" panose="02000000000000000000" pitchFamily="2" charset="0"/>
              </a:rPr>
              <a:t>Vocational Ag building design completed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4E06678-5B78-07FA-C466-87C9FD72C138}"/>
              </a:ext>
            </a:extLst>
          </p:cNvPr>
          <p:cNvSpPr/>
          <p:nvPr/>
        </p:nvSpPr>
        <p:spPr>
          <a:xfrm>
            <a:off x="7835274" y="1278591"/>
            <a:ext cx="1467690" cy="1188720"/>
          </a:xfrm>
          <a:custGeom>
            <a:avLst/>
            <a:gdLst>
              <a:gd name="connsiteX0" fmla="*/ 0 w 1446080"/>
              <a:gd name="connsiteY0" fmla="*/ 122153 h 1221528"/>
              <a:gd name="connsiteX1" fmla="*/ 122153 w 1446080"/>
              <a:gd name="connsiteY1" fmla="*/ 0 h 1221528"/>
              <a:gd name="connsiteX2" fmla="*/ 1323927 w 1446080"/>
              <a:gd name="connsiteY2" fmla="*/ 0 h 1221528"/>
              <a:gd name="connsiteX3" fmla="*/ 1446080 w 1446080"/>
              <a:gd name="connsiteY3" fmla="*/ 122153 h 1221528"/>
              <a:gd name="connsiteX4" fmla="*/ 1446080 w 1446080"/>
              <a:gd name="connsiteY4" fmla="*/ 1099375 h 1221528"/>
              <a:gd name="connsiteX5" fmla="*/ 1323927 w 1446080"/>
              <a:gd name="connsiteY5" fmla="*/ 1221528 h 1221528"/>
              <a:gd name="connsiteX6" fmla="*/ 122153 w 1446080"/>
              <a:gd name="connsiteY6" fmla="*/ 1221528 h 1221528"/>
              <a:gd name="connsiteX7" fmla="*/ 0 w 1446080"/>
              <a:gd name="connsiteY7" fmla="*/ 1099375 h 1221528"/>
              <a:gd name="connsiteX8" fmla="*/ 0 w 1446080"/>
              <a:gd name="connsiteY8" fmla="*/ 122153 h 122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080" h="1221528">
                <a:moveTo>
                  <a:pt x="0" y="122153"/>
                </a:moveTo>
                <a:cubicBezTo>
                  <a:pt x="0" y="54690"/>
                  <a:pt x="54690" y="0"/>
                  <a:pt x="122153" y="0"/>
                </a:cubicBezTo>
                <a:lnTo>
                  <a:pt x="1323927" y="0"/>
                </a:lnTo>
                <a:cubicBezTo>
                  <a:pt x="1391390" y="0"/>
                  <a:pt x="1446080" y="54690"/>
                  <a:pt x="1446080" y="122153"/>
                </a:cubicBezTo>
                <a:lnTo>
                  <a:pt x="1446080" y="1099375"/>
                </a:lnTo>
                <a:cubicBezTo>
                  <a:pt x="1446080" y="1166838"/>
                  <a:pt x="1391390" y="1221528"/>
                  <a:pt x="1323927" y="1221528"/>
                </a:cubicBezTo>
                <a:lnTo>
                  <a:pt x="122153" y="1221528"/>
                </a:lnTo>
                <a:cubicBezTo>
                  <a:pt x="54690" y="1221528"/>
                  <a:pt x="0" y="1166838"/>
                  <a:pt x="0" y="1099375"/>
                </a:cubicBezTo>
                <a:lnTo>
                  <a:pt x="0" y="122153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121" tIns="121121" rIns="121121" bIns="1211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u="none" kern="1200" dirty="0">
                <a:latin typeface="Aptos Narrow" panose="020B0004020202020204" pitchFamily="34" charset="0"/>
                <a:ea typeface="Roboto Condensed" panose="02000000000000000000" pitchFamily="2" charset="0"/>
              </a:rPr>
              <a:t>Mar 17, 2022 </a:t>
            </a:r>
            <a:r>
              <a:rPr lang="en-US" sz="1200" u="none" kern="1200" dirty="0">
                <a:latin typeface="Aptos Narrow" panose="020B0004020202020204" pitchFamily="34" charset="0"/>
                <a:ea typeface="Roboto Condensed" panose="02000000000000000000" pitchFamily="2" charset="0"/>
              </a:rPr>
              <a:t>Vocational Ag Building bids due. Lone bid received: $3,952,100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BE66CCD-C903-BEE9-884D-8340246CADD4}"/>
              </a:ext>
            </a:extLst>
          </p:cNvPr>
          <p:cNvSpPr/>
          <p:nvPr/>
        </p:nvSpPr>
        <p:spPr>
          <a:xfrm>
            <a:off x="9711383" y="1278591"/>
            <a:ext cx="1467690" cy="1188720"/>
          </a:xfrm>
          <a:custGeom>
            <a:avLst/>
            <a:gdLst>
              <a:gd name="connsiteX0" fmla="*/ 0 w 1446080"/>
              <a:gd name="connsiteY0" fmla="*/ 122153 h 1221528"/>
              <a:gd name="connsiteX1" fmla="*/ 122153 w 1446080"/>
              <a:gd name="connsiteY1" fmla="*/ 0 h 1221528"/>
              <a:gd name="connsiteX2" fmla="*/ 1323927 w 1446080"/>
              <a:gd name="connsiteY2" fmla="*/ 0 h 1221528"/>
              <a:gd name="connsiteX3" fmla="*/ 1446080 w 1446080"/>
              <a:gd name="connsiteY3" fmla="*/ 122153 h 1221528"/>
              <a:gd name="connsiteX4" fmla="*/ 1446080 w 1446080"/>
              <a:gd name="connsiteY4" fmla="*/ 1099375 h 1221528"/>
              <a:gd name="connsiteX5" fmla="*/ 1323927 w 1446080"/>
              <a:gd name="connsiteY5" fmla="*/ 1221528 h 1221528"/>
              <a:gd name="connsiteX6" fmla="*/ 122153 w 1446080"/>
              <a:gd name="connsiteY6" fmla="*/ 1221528 h 1221528"/>
              <a:gd name="connsiteX7" fmla="*/ 0 w 1446080"/>
              <a:gd name="connsiteY7" fmla="*/ 1099375 h 1221528"/>
              <a:gd name="connsiteX8" fmla="*/ 0 w 1446080"/>
              <a:gd name="connsiteY8" fmla="*/ 122153 h 122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080" h="1221528">
                <a:moveTo>
                  <a:pt x="0" y="122153"/>
                </a:moveTo>
                <a:cubicBezTo>
                  <a:pt x="0" y="54690"/>
                  <a:pt x="54690" y="0"/>
                  <a:pt x="122153" y="0"/>
                </a:cubicBezTo>
                <a:lnTo>
                  <a:pt x="1323927" y="0"/>
                </a:lnTo>
                <a:cubicBezTo>
                  <a:pt x="1391390" y="0"/>
                  <a:pt x="1446080" y="54690"/>
                  <a:pt x="1446080" y="122153"/>
                </a:cubicBezTo>
                <a:lnTo>
                  <a:pt x="1446080" y="1099375"/>
                </a:lnTo>
                <a:cubicBezTo>
                  <a:pt x="1446080" y="1166838"/>
                  <a:pt x="1391390" y="1221528"/>
                  <a:pt x="1323927" y="1221528"/>
                </a:cubicBezTo>
                <a:lnTo>
                  <a:pt x="122153" y="1221528"/>
                </a:lnTo>
                <a:cubicBezTo>
                  <a:pt x="54690" y="1221528"/>
                  <a:pt x="0" y="1166838"/>
                  <a:pt x="0" y="1099375"/>
                </a:cubicBezTo>
                <a:lnTo>
                  <a:pt x="0" y="122153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121" tIns="121121" rIns="121121" bIns="1211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u="none" kern="1200" dirty="0">
                <a:latin typeface="Aptos Narrow" panose="020B0004020202020204" pitchFamily="34" charset="0"/>
                <a:ea typeface="Roboto Condensed" panose="02000000000000000000" pitchFamily="2" charset="0"/>
              </a:rPr>
              <a:t>Nov 2, 2023 </a:t>
            </a:r>
            <a:r>
              <a:rPr lang="en-US" sz="1200" u="none" kern="1200" dirty="0">
                <a:latin typeface="Aptos Narrow" panose="020B0004020202020204" pitchFamily="34" charset="0"/>
                <a:ea typeface="Roboto Condensed" panose="02000000000000000000" pitchFamily="2" charset="0"/>
              </a:rPr>
              <a:t>Architect and Construction Manager tour RPS 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800FA7-0240-B96D-C2C2-28E4049C639D}"/>
              </a:ext>
            </a:extLst>
          </p:cNvPr>
          <p:cNvGrpSpPr/>
          <p:nvPr/>
        </p:nvGrpSpPr>
        <p:grpSpPr>
          <a:xfrm>
            <a:off x="621790" y="2743285"/>
            <a:ext cx="10520951" cy="1629816"/>
            <a:chOff x="660290" y="2829910"/>
            <a:chExt cx="10520951" cy="1629816"/>
          </a:xfrm>
        </p:grpSpPr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EB591E54-DA74-D0BE-F477-ED5EBE62E40A}"/>
                </a:ext>
              </a:extLst>
            </p:cNvPr>
            <p:cNvSpPr/>
            <p:nvPr/>
          </p:nvSpPr>
          <p:spPr>
            <a:xfrm>
              <a:off x="660290" y="3365912"/>
              <a:ext cx="1835171" cy="450055"/>
            </a:xfrm>
            <a:prstGeom prst="chevron">
              <a:avLst>
                <a:gd name="adj" fmla="val 4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E16CD00-B83A-3A9D-7E65-5276731820AD}"/>
                </a:ext>
              </a:extLst>
            </p:cNvPr>
            <p:cNvSpPr/>
            <p:nvPr/>
          </p:nvSpPr>
          <p:spPr>
            <a:xfrm>
              <a:off x="849405" y="2905246"/>
              <a:ext cx="1481328" cy="1554480"/>
            </a:xfrm>
            <a:custGeom>
              <a:avLst/>
              <a:gdLst>
                <a:gd name="connsiteX0" fmla="*/ 0 w 1285873"/>
                <a:gd name="connsiteY0" fmla="*/ 128587 h 1574039"/>
                <a:gd name="connsiteX1" fmla="*/ 128587 w 1285873"/>
                <a:gd name="connsiteY1" fmla="*/ 0 h 1574039"/>
                <a:gd name="connsiteX2" fmla="*/ 1157286 w 1285873"/>
                <a:gd name="connsiteY2" fmla="*/ 0 h 1574039"/>
                <a:gd name="connsiteX3" fmla="*/ 1285873 w 1285873"/>
                <a:gd name="connsiteY3" fmla="*/ 128587 h 1574039"/>
                <a:gd name="connsiteX4" fmla="*/ 1285873 w 1285873"/>
                <a:gd name="connsiteY4" fmla="*/ 1445452 h 1574039"/>
                <a:gd name="connsiteX5" fmla="*/ 1157286 w 1285873"/>
                <a:gd name="connsiteY5" fmla="*/ 1574039 h 1574039"/>
                <a:gd name="connsiteX6" fmla="*/ 128587 w 1285873"/>
                <a:gd name="connsiteY6" fmla="*/ 1574039 h 1574039"/>
                <a:gd name="connsiteX7" fmla="*/ 0 w 1285873"/>
                <a:gd name="connsiteY7" fmla="*/ 1445452 h 1574039"/>
                <a:gd name="connsiteX8" fmla="*/ 0 w 1285873"/>
                <a:gd name="connsiteY8" fmla="*/ 128587 h 157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873" h="1574039">
                  <a:moveTo>
                    <a:pt x="0" y="128587"/>
                  </a:moveTo>
                  <a:cubicBezTo>
                    <a:pt x="0" y="57570"/>
                    <a:pt x="57570" y="0"/>
                    <a:pt x="128587" y="0"/>
                  </a:cubicBezTo>
                  <a:lnTo>
                    <a:pt x="1157286" y="0"/>
                  </a:lnTo>
                  <a:cubicBezTo>
                    <a:pt x="1228303" y="0"/>
                    <a:pt x="1285873" y="57570"/>
                    <a:pt x="1285873" y="128587"/>
                  </a:cubicBezTo>
                  <a:lnTo>
                    <a:pt x="1285873" y="1445452"/>
                  </a:lnTo>
                  <a:cubicBezTo>
                    <a:pt x="1285873" y="1516469"/>
                    <a:pt x="1228303" y="1574039"/>
                    <a:pt x="1157286" y="1574039"/>
                  </a:cubicBezTo>
                  <a:lnTo>
                    <a:pt x="128587" y="1574039"/>
                  </a:lnTo>
                  <a:cubicBezTo>
                    <a:pt x="57570" y="1574039"/>
                    <a:pt x="0" y="1516469"/>
                    <a:pt x="0" y="1445452"/>
                  </a:cubicBezTo>
                  <a:lnTo>
                    <a:pt x="0" y="12858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006" tIns="123006" rIns="123006" bIns="123006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u="none" kern="1200" dirty="0">
                  <a:latin typeface="Aptos Narrow" panose="020B0004020202020204" pitchFamily="34" charset="0"/>
                  <a:ea typeface="Roboto Condensed" panose="02000000000000000000" pitchFamily="2" charset="0"/>
                </a:rPr>
                <a:t>Jan 3, 2024</a:t>
              </a:r>
              <a:br>
                <a:rPr lang="en-US" sz="1200" b="1" u="none" kern="1200" dirty="0">
                  <a:latin typeface="Aptos Narrow" panose="020B0004020202020204" pitchFamily="34" charset="0"/>
                  <a:ea typeface="Roboto Condensed" panose="02000000000000000000" pitchFamily="2" charset="0"/>
                </a:rPr>
              </a:br>
              <a:r>
                <a:rPr lang="en-US" sz="1200" u="none" kern="1200" spc="-10" baseline="0" dirty="0">
                  <a:latin typeface="Aptos Narrow" panose="020B0004020202020204" pitchFamily="34" charset="0"/>
                  <a:ea typeface="Roboto Condensed" panose="02000000000000000000" pitchFamily="2" charset="0"/>
                </a:rPr>
                <a:t>Audit of facility gets underway, including structural review and needs assessment discussions with staff &amp; maintenance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16912AB-9E23-BF16-5D45-A6B3F10F2C15}"/>
                </a:ext>
              </a:extLst>
            </p:cNvPr>
            <p:cNvSpPr/>
            <p:nvPr/>
          </p:nvSpPr>
          <p:spPr>
            <a:xfrm>
              <a:off x="2561097" y="2889871"/>
              <a:ext cx="1481328" cy="1554480"/>
            </a:xfrm>
            <a:custGeom>
              <a:avLst/>
              <a:gdLst>
                <a:gd name="connsiteX0" fmla="*/ 0 w 1285873"/>
                <a:gd name="connsiteY0" fmla="*/ 128587 h 1558782"/>
                <a:gd name="connsiteX1" fmla="*/ 128587 w 1285873"/>
                <a:gd name="connsiteY1" fmla="*/ 0 h 1558782"/>
                <a:gd name="connsiteX2" fmla="*/ 1157286 w 1285873"/>
                <a:gd name="connsiteY2" fmla="*/ 0 h 1558782"/>
                <a:gd name="connsiteX3" fmla="*/ 1285873 w 1285873"/>
                <a:gd name="connsiteY3" fmla="*/ 128587 h 1558782"/>
                <a:gd name="connsiteX4" fmla="*/ 1285873 w 1285873"/>
                <a:gd name="connsiteY4" fmla="*/ 1430195 h 1558782"/>
                <a:gd name="connsiteX5" fmla="*/ 1157286 w 1285873"/>
                <a:gd name="connsiteY5" fmla="*/ 1558782 h 1558782"/>
                <a:gd name="connsiteX6" fmla="*/ 128587 w 1285873"/>
                <a:gd name="connsiteY6" fmla="*/ 1558782 h 1558782"/>
                <a:gd name="connsiteX7" fmla="*/ 0 w 1285873"/>
                <a:gd name="connsiteY7" fmla="*/ 1430195 h 1558782"/>
                <a:gd name="connsiteX8" fmla="*/ 0 w 1285873"/>
                <a:gd name="connsiteY8" fmla="*/ 128587 h 15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873" h="1558782">
                  <a:moveTo>
                    <a:pt x="0" y="128587"/>
                  </a:moveTo>
                  <a:cubicBezTo>
                    <a:pt x="0" y="57570"/>
                    <a:pt x="57570" y="0"/>
                    <a:pt x="128587" y="0"/>
                  </a:cubicBezTo>
                  <a:lnTo>
                    <a:pt x="1157286" y="0"/>
                  </a:lnTo>
                  <a:cubicBezTo>
                    <a:pt x="1228303" y="0"/>
                    <a:pt x="1285873" y="57570"/>
                    <a:pt x="1285873" y="128587"/>
                  </a:cubicBezTo>
                  <a:lnTo>
                    <a:pt x="1285873" y="1430195"/>
                  </a:lnTo>
                  <a:cubicBezTo>
                    <a:pt x="1285873" y="1501212"/>
                    <a:pt x="1228303" y="1558782"/>
                    <a:pt x="1157286" y="1558782"/>
                  </a:cubicBezTo>
                  <a:lnTo>
                    <a:pt x="128587" y="1558782"/>
                  </a:lnTo>
                  <a:cubicBezTo>
                    <a:pt x="57570" y="1558782"/>
                    <a:pt x="0" y="1501212"/>
                    <a:pt x="0" y="1430195"/>
                  </a:cubicBezTo>
                  <a:lnTo>
                    <a:pt x="0" y="12858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006" tIns="123006" rIns="123006" bIns="123006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Aptos Narrow" panose="020B0004020202020204" pitchFamily="34" charset="0"/>
                </a:rPr>
                <a:t>January 30, 2024 </a:t>
              </a:r>
              <a:r>
                <a:rPr lang="en-US" sz="1200" kern="1200" dirty="0">
                  <a:latin typeface="Aptos Narrow" panose="020B0004020202020204" pitchFamily="34" charset="0"/>
                </a:rPr>
                <a:t>Abatement company site visit</a:t>
              </a:r>
              <a:endParaRPr lang="en-US" sz="1200" u="none" kern="1200" dirty="0">
                <a:latin typeface="Aptos Narrow" panose="020B000402020202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1E4E124-0E16-9A9A-C791-D859438D38CA}"/>
                </a:ext>
              </a:extLst>
            </p:cNvPr>
            <p:cNvSpPr/>
            <p:nvPr/>
          </p:nvSpPr>
          <p:spPr>
            <a:xfrm>
              <a:off x="4296384" y="2889871"/>
              <a:ext cx="1481328" cy="1554480"/>
            </a:xfrm>
            <a:custGeom>
              <a:avLst/>
              <a:gdLst>
                <a:gd name="connsiteX0" fmla="*/ 0 w 1438624"/>
                <a:gd name="connsiteY0" fmla="*/ 143862 h 1555428"/>
                <a:gd name="connsiteX1" fmla="*/ 143862 w 1438624"/>
                <a:gd name="connsiteY1" fmla="*/ 0 h 1555428"/>
                <a:gd name="connsiteX2" fmla="*/ 1294762 w 1438624"/>
                <a:gd name="connsiteY2" fmla="*/ 0 h 1555428"/>
                <a:gd name="connsiteX3" fmla="*/ 1438624 w 1438624"/>
                <a:gd name="connsiteY3" fmla="*/ 143862 h 1555428"/>
                <a:gd name="connsiteX4" fmla="*/ 1438624 w 1438624"/>
                <a:gd name="connsiteY4" fmla="*/ 1411566 h 1555428"/>
                <a:gd name="connsiteX5" fmla="*/ 1294762 w 1438624"/>
                <a:gd name="connsiteY5" fmla="*/ 1555428 h 1555428"/>
                <a:gd name="connsiteX6" fmla="*/ 143862 w 1438624"/>
                <a:gd name="connsiteY6" fmla="*/ 1555428 h 1555428"/>
                <a:gd name="connsiteX7" fmla="*/ 0 w 1438624"/>
                <a:gd name="connsiteY7" fmla="*/ 1411566 h 1555428"/>
                <a:gd name="connsiteX8" fmla="*/ 0 w 1438624"/>
                <a:gd name="connsiteY8" fmla="*/ 143862 h 155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624" h="1555428">
                  <a:moveTo>
                    <a:pt x="0" y="143862"/>
                  </a:moveTo>
                  <a:cubicBezTo>
                    <a:pt x="0" y="64409"/>
                    <a:pt x="64409" y="0"/>
                    <a:pt x="143862" y="0"/>
                  </a:cubicBezTo>
                  <a:lnTo>
                    <a:pt x="1294762" y="0"/>
                  </a:lnTo>
                  <a:cubicBezTo>
                    <a:pt x="1374215" y="0"/>
                    <a:pt x="1438624" y="64409"/>
                    <a:pt x="1438624" y="143862"/>
                  </a:cubicBezTo>
                  <a:lnTo>
                    <a:pt x="1438624" y="1411566"/>
                  </a:lnTo>
                  <a:cubicBezTo>
                    <a:pt x="1438624" y="1491019"/>
                    <a:pt x="1374215" y="1555428"/>
                    <a:pt x="1294762" y="1555428"/>
                  </a:cubicBezTo>
                  <a:lnTo>
                    <a:pt x="143862" y="1555428"/>
                  </a:lnTo>
                  <a:cubicBezTo>
                    <a:pt x="64409" y="1555428"/>
                    <a:pt x="0" y="1491019"/>
                    <a:pt x="0" y="1411566"/>
                  </a:cubicBezTo>
                  <a:lnTo>
                    <a:pt x="0" y="143862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480" tIns="127480" rIns="127480" bIns="12748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Aptos Narrow" panose="020B0004020202020204" pitchFamily="34" charset="0"/>
                </a:rPr>
                <a:t>February 26, 2024 </a:t>
              </a:r>
              <a:r>
                <a:rPr lang="en-US" sz="1200" b="0" i="1" kern="1200" spc="-10" baseline="0" dirty="0">
                  <a:latin typeface="Aptos Narrow" panose="020B0004020202020204" pitchFamily="34" charset="0"/>
                </a:rPr>
                <a:t>Steering Committee Kickoff</a:t>
              </a:r>
              <a:r>
                <a:rPr lang="en-US" sz="1200" kern="1200" spc="-10" baseline="0" dirty="0">
                  <a:latin typeface="Aptos Narrow" panose="020B0004020202020204" pitchFamily="34" charset="0"/>
                </a:rPr>
                <a:t>. Members review final Facility Audit; tour areas under consideration for bond; review needs list to date. </a:t>
              </a:r>
              <a:endParaRPr lang="en-US" sz="1200" u="none" kern="1200" spc="-10" baseline="0" dirty="0">
                <a:latin typeface="Aptos Narrow" panose="020B000402020202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6CC0FCC-C524-AB3B-0A5D-B94C57FDA301}"/>
                </a:ext>
              </a:extLst>
            </p:cNvPr>
            <p:cNvSpPr/>
            <p:nvPr/>
          </p:nvSpPr>
          <p:spPr>
            <a:xfrm>
              <a:off x="6079326" y="2889871"/>
              <a:ext cx="1481328" cy="1554480"/>
            </a:xfrm>
            <a:custGeom>
              <a:avLst/>
              <a:gdLst>
                <a:gd name="connsiteX0" fmla="*/ 0 w 1638621"/>
                <a:gd name="connsiteY0" fmla="*/ 155543 h 1555428"/>
                <a:gd name="connsiteX1" fmla="*/ 155543 w 1638621"/>
                <a:gd name="connsiteY1" fmla="*/ 0 h 1555428"/>
                <a:gd name="connsiteX2" fmla="*/ 1483078 w 1638621"/>
                <a:gd name="connsiteY2" fmla="*/ 0 h 1555428"/>
                <a:gd name="connsiteX3" fmla="*/ 1638621 w 1638621"/>
                <a:gd name="connsiteY3" fmla="*/ 155543 h 1555428"/>
                <a:gd name="connsiteX4" fmla="*/ 1638621 w 1638621"/>
                <a:gd name="connsiteY4" fmla="*/ 1399885 h 1555428"/>
                <a:gd name="connsiteX5" fmla="*/ 1483078 w 1638621"/>
                <a:gd name="connsiteY5" fmla="*/ 1555428 h 1555428"/>
                <a:gd name="connsiteX6" fmla="*/ 155543 w 1638621"/>
                <a:gd name="connsiteY6" fmla="*/ 1555428 h 1555428"/>
                <a:gd name="connsiteX7" fmla="*/ 0 w 1638621"/>
                <a:gd name="connsiteY7" fmla="*/ 1399885 h 1555428"/>
                <a:gd name="connsiteX8" fmla="*/ 0 w 1638621"/>
                <a:gd name="connsiteY8" fmla="*/ 155543 h 155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8621" h="1555428">
                  <a:moveTo>
                    <a:pt x="0" y="155543"/>
                  </a:moveTo>
                  <a:cubicBezTo>
                    <a:pt x="0" y="69639"/>
                    <a:pt x="69639" y="0"/>
                    <a:pt x="155543" y="0"/>
                  </a:cubicBezTo>
                  <a:lnTo>
                    <a:pt x="1483078" y="0"/>
                  </a:lnTo>
                  <a:cubicBezTo>
                    <a:pt x="1568982" y="0"/>
                    <a:pt x="1638621" y="69639"/>
                    <a:pt x="1638621" y="155543"/>
                  </a:cubicBezTo>
                  <a:lnTo>
                    <a:pt x="1638621" y="1399885"/>
                  </a:lnTo>
                  <a:cubicBezTo>
                    <a:pt x="1638621" y="1485789"/>
                    <a:pt x="1568982" y="1555428"/>
                    <a:pt x="1483078" y="1555428"/>
                  </a:cubicBezTo>
                  <a:lnTo>
                    <a:pt x="155543" y="1555428"/>
                  </a:lnTo>
                  <a:cubicBezTo>
                    <a:pt x="69639" y="1555428"/>
                    <a:pt x="0" y="1485789"/>
                    <a:pt x="0" y="1399885"/>
                  </a:cubicBezTo>
                  <a:lnTo>
                    <a:pt x="0" y="155543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0901" tIns="130901" rIns="130901" bIns="130901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200" b="1" kern="1200" dirty="0">
                  <a:latin typeface="Aptos Narrow" panose="020B0004020202020204" pitchFamily="34" charset="0"/>
                </a:rPr>
                <a:t>April 4, 2024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200" kern="1200" dirty="0">
                  <a:latin typeface="Aptos Narrow" panose="020B0004020202020204" pitchFamily="34" charset="0"/>
                </a:rPr>
                <a:t>Small groups brainstorm facility needs; compile into overall needs list. Discuss process, Facility Audit Summary, Priority Activity &amp; Survey</a:t>
              </a:r>
              <a:endParaRPr lang="en-US" sz="1200" u="none" kern="1200" dirty="0">
                <a:latin typeface="Aptos Narrow" panose="020B000402020202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DA486E9-74E5-B415-D6CD-2D0208929589}"/>
                </a:ext>
              </a:extLst>
            </p:cNvPr>
            <p:cNvSpPr/>
            <p:nvPr/>
          </p:nvSpPr>
          <p:spPr>
            <a:xfrm>
              <a:off x="7825348" y="2829910"/>
              <a:ext cx="1481328" cy="1554480"/>
            </a:xfrm>
            <a:custGeom>
              <a:avLst/>
              <a:gdLst>
                <a:gd name="connsiteX0" fmla="*/ 0 w 1438469"/>
                <a:gd name="connsiteY0" fmla="*/ 143847 h 1555428"/>
                <a:gd name="connsiteX1" fmla="*/ 143847 w 1438469"/>
                <a:gd name="connsiteY1" fmla="*/ 0 h 1555428"/>
                <a:gd name="connsiteX2" fmla="*/ 1294622 w 1438469"/>
                <a:gd name="connsiteY2" fmla="*/ 0 h 1555428"/>
                <a:gd name="connsiteX3" fmla="*/ 1438469 w 1438469"/>
                <a:gd name="connsiteY3" fmla="*/ 143847 h 1555428"/>
                <a:gd name="connsiteX4" fmla="*/ 1438469 w 1438469"/>
                <a:gd name="connsiteY4" fmla="*/ 1411581 h 1555428"/>
                <a:gd name="connsiteX5" fmla="*/ 1294622 w 1438469"/>
                <a:gd name="connsiteY5" fmla="*/ 1555428 h 1555428"/>
                <a:gd name="connsiteX6" fmla="*/ 143847 w 1438469"/>
                <a:gd name="connsiteY6" fmla="*/ 1555428 h 1555428"/>
                <a:gd name="connsiteX7" fmla="*/ 0 w 1438469"/>
                <a:gd name="connsiteY7" fmla="*/ 1411581 h 1555428"/>
                <a:gd name="connsiteX8" fmla="*/ 0 w 1438469"/>
                <a:gd name="connsiteY8" fmla="*/ 143847 h 155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469" h="1555428">
                  <a:moveTo>
                    <a:pt x="0" y="143847"/>
                  </a:moveTo>
                  <a:cubicBezTo>
                    <a:pt x="0" y="64402"/>
                    <a:pt x="64402" y="0"/>
                    <a:pt x="143847" y="0"/>
                  </a:cubicBezTo>
                  <a:lnTo>
                    <a:pt x="1294622" y="0"/>
                  </a:lnTo>
                  <a:cubicBezTo>
                    <a:pt x="1374067" y="0"/>
                    <a:pt x="1438469" y="64402"/>
                    <a:pt x="1438469" y="143847"/>
                  </a:cubicBezTo>
                  <a:lnTo>
                    <a:pt x="1438469" y="1411581"/>
                  </a:lnTo>
                  <a:cubicBezTo>
                    <a:pt x="1438469" y="1491026"/>
                    <a:pt x="1374067" y="1555428"/>
                    <a:pt x="1294622" y="1555428"/>
                  </a:cubicBezTo>
                  <a:lnTo>
                    <a:pt x="143847" y="1555428"/>
                  </a:lnTo>
                  <a:cubicBezTo>
                    <a:pt x="64402" y="1555428"/>
                    <a:pt x="0" y="1491026"/>
                    <a:pt x="0" y="1411581"/>
                  </a:cubicBezTo>
                  <a:lnTo>
                    <a:pt x="0" y="14384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475" tIns="127475" rIns="127475" bIns="127475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Aptos Narrow" panose="020B0004020202020204" pitchFamily="34" charset="0"/>
                </a:rPr>
                <a:t>April 18, 2024</a:t>
              </a:r>
              <a:br>
                <a:rPr lang="en-US" sz="1200" b="1" kern="1200" dirty="0">
                  <a:latin typeface="Aptos Narrow" panose="020B0004020202020204" pitchFamily="34" charset="0"/>
                </a:rPr>
              </a:br>
              <a:r>
                <a:rPr lang="en-US" sz="1200" kern="1200" dirty="0">
                  <a:latin typeface="Aptos Narrow" panose="020B0004020202020204" pitchFamily="34" charset="0"/>
                </a:rPr>
                <a:t>Steering committee performs final needs ranking; reviews financial impact </a:t>
              </a:r>
              <a:r>
                <a:rPr lang="en-US" sz="1200" dirty="0">
                  <a:latin typeface="Aptos Narrow" panose="020B0004020202020204" pitchFamily="34" charset="0"/>
                </a:rPr>
                <a:t>&amp; </a:t>
              </a:r>
              <a:r>
                <a:rPr lang="en-US" sz="1200" kern="1200" dirty="0" err="1">
                  <a:latin typeface="Aptos Narrow" panose="020B0004020202020204" pitchFamily="34" charset="0"/>
                </a:rPr>
                <a:t>VoAg</a:t>
              </a:r>
              <a:r>
                <a:rPr lang="en-US" sz="1200" kern="1200" dirty="0">
                  <a:latin typeface="Aptos Narrow" panose="020B0004020202020204" pitchFamily="34" charset="0"/>
                </a:rPr>
                <a:t> </a:t>
              </a:r>
              <a:r>
                <a:rPr lang="en-US" sz="1200" kern="1200" dirty="0" err="1">
                  <a:latin typeface="Aptos Narrow" panose="020B0004020202020204" pitchFamily="34" charset="0"/>
                </a:rPr>
                <a:t>bldg</a:t>
              </a:r>
              <a:r>
                <a:rPr lang="en-US" sz="1200" kern="1200" dirty="0">
                  <a:latin typeface="Aptos Narrow" panose="020B0004020202020204" pitchFamily="34" charset="0"/>
                </a:rPr>
                <a:t> cost estimates; tours HS hall by PA gym </a:t>
              </a:r>
              <a:r>
                <a:rPr lang="en-US" sz="1200" dirty="0">
                  <a:latin typeface="Aptos Narrow" panose="020B0004020202020204" pitchFamily="34" charset="0"/>
                </a:rPr>
                <a:t>&amp; </a:t>
              </a:r>
              <a:r>
                <a:rPr lang="en-US" sz="1200" kern="1200" dirty="0">
                  <a:latin typeface="Aptos Narrow" panose="020B0004020202020204" pitchFamily="34" charset="0"/>
                </a:rPr>
                <a:t>Elementary</a:t>
              </a:r>
              <a:endParaRPr lang="en-US" sz="1200" u="none" kern="1200" dirty="0">
                <a:latin typeface="Aptos Narrow" panose="020B000402020202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86DE998-DF26-6C40-C402-2DA84F53CB4D}"/>
                </a:ext>
              </a:extLst>
            </p:cNvPr>
            <p:cNvSpPr/>
            <p:nvPr/>
          </p:nvSpPr>
          <p:spPr>
            <a:xfrm>
              <a:off x="9699913" y="2889871"/>
              <a:ext cx="1481328" cy="1554480"/>
            </a:xfrm>
            <a:custGeom>
              <a:avLst/>
              <a:gdLst>
                <a:gd name="connsiteX0" fmla="*/ 0 w 1285873"/>
                <a:gd name="connsiteY0" fmla="*/ 128587 h 1555428"/>
                <a:gd name="connsiteX1" fmla="*/ 128587 w 1285873"/>
                <a:gd name="connsiteY1" fmla="*/ 0 h 1555428"/>
                <a:gd name="connsiteX2" fmla="*/ 1157286 w 1285873"/>
                <a:gd name="connsiteY2" fmla="*/ 0 h 1555428"/>
                <a:gd name="connsiteX3" fmla="*/ 1285873 w 1285873"/>
                <a:gd name="connsiteY3" fmla="*/ 128587 h 1555428"/>
                <a:gd name="connsiteX4" fmla="*/ 1285873 w 1285873"/>
                <a:gd name="connsiteY4" fmla="*/ 1426841 h 1555428"/>
                <a:gd name="connsiteX5" fmla="*/ 1157286 w 1285873"/>
                <a:gd name="connsiteY5" fmla="*/ 1555428 h 1555428"/>
                <a:gd name="connsiteX6" fmla="*/ 128587 w 1285873"/>
                <a:gd name="connsiteY6" fmla="*/ 1555428 h 1555428"/>
                <a:gd name="connsiteX7" fmla="*/ 0 w 1285873"/>
                <a:gd name="connsiteY7" fmla="*/ 1426841 h 1555428"/>
                <a:gd name="connsiteX8" fmla="*/ 0 w 1285873"/>
                <a:gd name="connsiteY8" fmla="*/ 128587 h 155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873" h="1555428">
                  <a:moveTo>
                    <a:pt x="0" y="128587"/>
                  </a:moveTo>
                  <a:cubicBezTo>
                    <a:pt x="0" y="57570"/>
                    <a:pt x="57570" y="0"/>
                    <a:pt x="128587" y="0"/>
                  </a:cubicBezTo>
                  <a:lnTo>
                    <a:pt x="1157286" y="0"/>
                  </a:lnTo>
                  <a:cubicBezTo>
                    <a:pt x="1228303" y="0"/>
                    <a:pt x="1285873" y="57570"/>
                    <a:pt x="1285873" y="128587"/>
                  </a:cubicBezTo>
                  <a:lnTo>
                    <a:pt x="1285873" y="1426841"/>
                  </a:lnTo>
                  <a:cubicBezTo>
                    <a:pt x="1285873" y="1497858"/>
                    <a:pt x="1228303" y="1555428"/>
                    <a:pt x="1157286" y="1555428"/>
                  </a:cubicBezTo>
                  <a:lnTo>
                    <a:pt x="128587" y="1555428"/>
                  </a:lnTo>
                  <a:cubicBezTo>
                    <a:pt x="57570" y="1555428"/>
                    <a:pt x="0" y="1497858"/>
                    <a:pt x="0" y="1426841"/>
                  </a:cubicBezTo>
                  <a:lnTo>
                    <a:pt x="0" y="12858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006" tIns="123006" rIns="123006" bIns="123006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Aptos Narrow" panose="020B0004020202020204" pitchFamily="34" charset="0"/>
                </a:rPr>
                <a:t>Early June 2024: </a:t>
              </a:r>
              <a:r>
                <a:rPr lang="en-US" sz="1200" kern="1200" dirty="0" err="1">
                  <a:latin typeface="Aptos Narrow" panose="020B0004020202020204" pitchFamily="34" charset="0"/>
                </a:rPr>
                <a:t>Fakler</a:t>
              </a:r>
              <a:r>
                <a:rPr lang="en-US" sz="1200" kern="1200" dirty="0">
                  <a:latin typeface="Aptos Narrow" panose="020B0004020202020204" pitchFamily="34" charset="0"/>
                </a:rPr>
                <a:t> Architects sends conceptual drawings and narrative to BD Construction for cost estimating</a:t>
              </a:r>
              <a:endParaRPr lang="en-US" sz="1200" u="none" kern="1200" dirty="0">
                <a:latin typeface="Aptos Narrow" panose="020B0004020202020204" pitchFamily="34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D0735BC-BF08-2EF2-E768-9CEAAE3F99A4}"/>
              </a:ext>
            </a:extLst>
          </p:cNvPr>
          <p:cNvGrpSpPr/>
          <p:nvPr/>
        </p:nvGrpSpPr>
        <p:grpSpPr>
          <a:xfrm>
            <a:off x="831305" y="4602064"/>
            <a:ext cx="10290665" cy="1627234"/>
            <a:chOff x="933600" y="4752461"/>
            <a:chExt cx="10290665" cy="162723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D4331F7-3873-0C7D-0FB4-3ED712131D12}"/>
                </a:ext>
              </a:extLst>
            </p:cNvPr>
            <p:cNvSpPr/>
            <p:nvPr/>
          </p:nvSpPr>
          <p:spPr>
            <a:xfrm>
              <a:off x="933600" y="4791725"/>
              <a:ext cx="1463040" cy="1554480"/>
            </a:xfrm>
            <a:custGeom>
              <a:avLst/>
              <a:gdLst>
                <a:gd name="connsiteX0" fmla="*/ 0 w 1422532"/>
                <a:gd name="connsiteY0" fmla="*/ 142253 h 1677859"/>
                <a:gd name="connsiteX1" fmla="*/ 142253 w 1422532"/>
                <a:gd name="connsiteY1" fmla="*/ 0 h 1677859"/>
                <a:gd name="connsiteX2" fmla="*/ 1280279 w 1422532"/>
                <a:gd name="connsiteY2" fmla="*/ 0 h 1677859"/>
                <a:gd name="connsiteX3" fmla="*/ 1422532 w 1422532"/>
                <a:gd name="connsiteY3" fmla="*/ 142253 h 1677859"/>
                <a:gd name="connsiteX4" fmla="*/ 1422532 w 1422532"/>
                <a:gd name="connsiteY4" fmla="*/ 1535606 h 1677859"/>
                <a:gd name="connsiteX5" fmla="*/ 1280279 w 1422532"/>
                <a:gd name="connsiteY5" fmla="*/ 1677859 h 1677859"/>
                <a:gd name="connsiteX6" fmla="*/ 142253 w 1422532"/>
                <a:gd name="connsiteY6" fmla="*/ 1677859 h 1677859"/>
                <a:gd name="connsiteX7" fmla="*/ 0 w 1422532"/>
                <a:gd name="connsiteY7" fmla="*/ 1535606 h 1677859"/>
                <a:gd name="connsiteX8" fmla="*/ 0 w 1422532"/>
                <a:gd name="connsiteY8" fmla="*/ 142253 h 167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532" h="1677859">
                  <a:moveTo>
                    <a:pt x="0" y="142253"/>
                  </a:moveTo>
                  <a:cubicBezTo>
                    <a:pt x="0" y="63689"/>
                    <a:pt x="63689" y="0"/>
                    <a:pt x="142253" y="0"/>
                  </a:cubicBezTo>
                  <a:lnTo>
                    <a:pt x="1280279" y="0"/>
                  </a:lnTo>
                  <a:cubicBezTo>
                    <a:pt x="1358843" y="0"/>
                    <a:pt x="1422532" y="63689"/>
                    <a:pt x="1422532" y="142253"/>
                  </a:cubicBezTo>
                  <a:lnTo>
                    <a:pt x="1422532" y="1535606"/>
                  </a:lnTo>
                  <a:cubicBezTo>
                    <a:pt x="1422532" y="1614170"/>
                    <a:pt x="1358843" y="1677859"/>
                    <a:pt x="1280279" y="1677859"/>
                  </a:cubicBezTo>
                  <a:lnTo>
                    <a:pt x="142253" y="1677859"/>
                  </a:lnTo>
                  <a:cubicBezTo>
                    <a:pt x="63689" y="1677859"/>
                    <a:pt x="0" y="1614170"/>
                    <a:pt x="0" y="1535606"/>
                  </a:cubicBezTo>
                  <a:lnTo>
                    <a:pt x="0" y="142253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9" tIns="127009" rIns="127009" bIns="127009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Aptos Narrow" panose="020B0004020202020204" pitchFamily="34" charset="0"/>
                </a:rPr>
                <a:t>Mid-June 2024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ptos Narrow" panose="020B0004020202020204" pitchFamily="34" charset="0"/>
                </a:rPr>
                <a:t>BD Construction estimates costs and performs construction review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BF4519E-E123-57AA-F530-40C7533489B8}"/>
                </a:ext>
              </a:extLst>
            </p:cNvPr>
            <p:cNvSpPr/>
            <p:nvPr/>
          </p:nvSpPr>
          <p:spPr>
            <a:xfrm>
              <a:off x="2748940" y="4792878"/>
              <a:ext cx="1463040" cy="1554480"/>
            </a:xfrm>
            <a:custGeom>
              <a:avLst/>
              <a:gdLst>
                <a:gd name="connsiteX0" fmla="*/ 0 w 1480455"/>
                <a:gd name="connsiteY0" fmla="*/ 148046 h 1627048"/>
                <a:gd name="connsiteX1" fmla="*/ 148046 w 1480455"/>
                <a:gd name="connsiteY1" fmla="*/ 0 h 1627048"/>
                <a:gd name="connsiteX2" fmla="*/ 1332410 w 1480455"/>
                <a:gd name="connsiteY2" fmla="*/ 0 h 1627048"/>
                <a:gd name="connsiteX3" fmla="*/ 1480456 w 1480455"/>
                <a:gd name="connsiteY3" fmla="*/ 148046 h 1627048"/>
                <a:gd name="connsiteX4" fmla="*/ 1480455 w 1480455"/>
                <a:gd name="connsiteY4" fmla="*/ 1479003 h 1627048"/>
                <a:gd name="connsiteX5" fmla="*/ 1332409 w 1480455"/>
                <a:gd name="connsiteY5" fmla="*/ 1627049 h 1627048"/>
                <a:gd name="connsiteX6" fmla="*/ 148046 w 1480455"/>
                <a:gd name="connsiteY6" fmla="*/ 1627048 h 1627048"/>
                <a:gd name="connsiteX7" fmla="*/ 0 w 1480455"/>
                <a:gd name="connsiteY7" fmla="*/ 1479002 h 1627048"/>
                <a:gd name="connsiteX8" fmla="*/ 0 w 1480455"/>
                <a:gd name="connsiteY8" fmla="*/ 148046 h 162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455" h="1627048">
                  <a:moveTo>
                    <a:pt x="0" y="148046"/>
                  </a:moveTo>
                  <a:cubicBezTo>
                    <a:pt x="0" y="66282"/>
                    <a:pt x="66282" y="0"/>
                    <a:pt x="148046" y="0"/>
                  </a:cubicBezTo>
                  <a:lnTo>
                    <a:pt x="1332410" y="0"/>
                  </a:lnTo>
                  <a:cubicBezTo>
                    <a:pt x="1414174" y="0"/>
                    <a:pt x="1480456" y="66282"/>
                    <a:pt x="1480456" y="148046"/>
                  </a:cubicBezTo>
                  <a:cubicBezTo>
                    <a:pt x="1480456" y="591698"/>
                    <a:pt x="1480455" y="1035351"/>
                    <a:pt x="1480455" y="1479003"/>
                  </a:cubicBezTo>
                  <a:cubicBezTo>
                    <a:pt x="1480455" y="1560767"/>
                    <a:pt x="1414173" y="1627049"/>
                    <a:pt x="1332409" y="1627049"/>
                  </a:cubicBezTo>
                  <a:lnTo>
                    <a:pt x="148046" y="1627048"/>
                  </a:lnTo>
                  <a:cubicBezTo>
                    <a:pt x="66282" y="1627048"/>
                    <a:pt x="0" y="1560766"/>
                    <a:pt x="0" y="1479002"/>
                  </a:cubicBezTo>
                  <a:lnTo>
                    <a:pt x="0" y="14804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705" tIns="128705" rIns="128705" bIns="128705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Aptos Narrow" panose="020B0004020202020204" pitchFamily="34" charset="0"/>
                </a:rPr>
                <a:t>June 25, 2024</a:t>
              </a:r>
              <a:r>
                <a:rPr lang="en-US" sz="1200" kern="1200" dirty="0">
                  <a:latin typeface="Aptos Narrow" panose="020B0004020202020204" pitchFamily="34" charset="0"/>
                </a:rPr>
                <a:t> Steering committee discusses, estimated costs and preliminary tax impact.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E6B85FB-7F2E-2786-57B2-A8829B84C919}"/>
                </a:ext>
              </a:extLst>
            </p:cNvPr>
            <p:cNvSpPr/>
            <p:nvPr/>
          </p:nvSpPr>
          <p:spPr>
            <a:xfrm>
              <a:off x="4491651" y="4825215"/>
              <a:ext cx="1463040" cy="1554480"/>
            </a:xfrm>
            <a:custGeom>
              <a:avLst/>
              <a:gdLst>
                <a:gd name="connsiteX0" fmla="*/ 0 w 1480455"/>
                <a:gd name="connsiteY0" fmla="*/ 148046 h 1610880"/>
                <a:gd name="connsiteX1" fmla="*/ 148046 w 1480455"/>
                <a:gd name="connsiteY1" fmla="*/ 0 h 1610880"/>
                <a:gd name="connsiteX2" fmla="*/ 1332410 w 1480455"/>
                <a:gd name="connsiteY2" fmla="*/ 0 h 1610880"/>
                <a:gd name="connsiteX3" fmla="*/ 1480456 w 1480455"/>
                <a:gd name="connsiteY3" fmla="*/ 148046 h 1610880"/>
                <a:gd name="connsiteX4" fmla="*/ 1480455 w 1480455"/>
                <a:gd name="connsiteY4" fmla="*/ 1462835 h 1610880"/>
                <a:gd name="connsiteX5" fmla="*/ 1332409 w 1480455"/>
                <a:gd name="connsiteY5" fmla="*/ 1610881 h 1610880"/>
                <a:gd name="connsiteX6" fmla="*/ 148046 w 1480455"/>
                <a:gd name="connsiteY6" fmla="*/ 1610880 h 1610880"/>
                <a:gd name="connsiteX7" fmla="*/ 0 w 1480455"/>
                <a:gd name="connsiteY7" fmla="*/ 1462834 h 1610880"/>
                <a:gd name="connsiteX8" fmla="*/ 0 w 1480455"/>
                <a:gd name="connsiteY8" fmla="*/ 148046 h 16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455" h="1610880">
                  <a:moveTo>
                    <a:pt x="0" y="148046"/>
                  </a:moveTo>
                  <a:cubicBezTo>
                    <a:pt x="0" y="66282"/>
                    <a:pt x="66282" y="0"/>
                    <a:pt x="148046" y="0"/>
                  </a:cubicBezTo>
                  <a:lnTo>
                    <a:pt x="1332410" y="0"/>
                  </a:lnTo>
                  <a:cubicBezTo>
                    <a:pt x="1414174" y="0"/>
                    <a:pt x="1480456" y="66282"/>
                    <a:pt x="1480456" y="148046"/>
                  </a:cubicBezTo>
                  <a:cubicBezTo>
                    <a:pt x="1480456" y="586309"/>
                    <a:pt x="1480455" y="1024572"/>
                    <a:pt x="1480455" y="1462835"/>
                  </a:cubicBezTo>
                  <a:cubicBezTo>
                    <a:pt x="1480455" y="1544599"/>
                    <a:pt x="1414173" y="1610881"/>
                    <a:pt x="1332409" y="1610881"/>
                  </a:cubicBezTo>
                  <a:lnTo>
                    <a:pt x="148046" y="1610880"/>
                  </a:lnTo>
                  <a:cubicBezTo>
                    <a:pt x="66282" y="1610880"/>
                    <a:pt x="0" y="1544598"/>
                    <a:pt x="0" y="1462834"/>
                  </a:cubicBezTo>
                  <a:lnTo>
                    <a:pt x="0" y="148046"/>
                  </a:lnTo>
                  <a:close/>
                </a:path>
              </a:pathLst>
            </a:custGeom>
            <a:solidFill>
              <a:srgbClr val="FFFFCC">
                <a:alpha val="89804"/>
              </a:srgb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705" tIns="128705" rIns="128705" bIns="128705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Aptos Narrow" panose="020B0004020202020204" pitchFamily="34" charset="0"/>
                </a:rPr>
                <a:t>August 1, 2024</a:t>
              </a:r>
              <a:r>
                <a:rPr lang="en-US" sz="1200" kern="1200" dirty="0">
                  <a:latin typeface="Aptos Narrow" panose="020B0004020202020204" pitchFamily="34" charset="0"/>
                </a:rPr>
                <a:t> Public Information Meeting and </a:t>
              </a:r>
              <a:br>
                <a:rPr lang="en-US" sz="1200" kern="1200" dirty="0">
                  <a:latin typeface="Aptos Narrow" panose="020B0004020202020204" pitchFamily="34" charset="0"/>
                </a:rPr>
              </a:br>
              <a:r>
                <a:rPr lang="en-US" sz="1200" kern="1200" dirty="0">
                  <a:latin typeface="Aptos Narrow" panose="020B0004020202020204" pitchFamily="34" charset="0"/>
                </a:rPr>
                <a:t>School Tours </a:t>
              </a:r>
              <a:endParaRPr lang="en-US" sz="1200" u="none" kern="1200" dirty="0">
                <a:latin typeface="Aptos Narrow" panose="020B000402020202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8CBC09-E1C1-B08F-28E7-381379A3A791}"/>
                </a:ext>
              </a:extLst>
            </p:cNvPr>
            <p:cNvSpPr/>
            <p:nvPr/>
          </p:nvSpPr>
          <p:spPr>
            <a:xfrm>
              <a:off x="6237672" y="4800965"/>
              <a:ext cx="1463040" cy="1554480"/>
            </a:xfrm>
            <a:custGeom>
              <a:avLst/>
              <a:gdLst>
                <a:gd name="connsiteX0" fmla="*/ 0 w 1480455"/>
                <a:gd name="connsiteY0" fmla="*/ 148046 h 1659380"/>
                <a:gd name="connsiteX1" fmla="*/ 148046 w 1480455"/>
                <a:gd name="connsiteY1" fmla="*/ 0 h 1659380"/>
                <a:gd name="connsiteX2" fmla="*/ 1332410 w 1480455"/>
                <a:gd name="connsiteY2" fmla="*/ 0 h 1659380"/>
                <a:gd name="connsiteX3" fmla="*/ 1480456 w 1480455"/>
                <a:gd name="connsiteY3" fmla="*/ 148046 h 1659380"/>
                <a:gd name="connsiteX4" fmla="*/ 1480455 w 1480455"/>
                <a:gd name="connsiteY4" fmla="*/ 1511335 h 1659380"/>
                <a:gd name="connsiteX5" fmla="*/ 1332409 w 1480455"/>
                <a:gd name="connsiteY5" fmla="*/ 1659381 h 1659380"/>
                <a:gd name="connsiteX6" fmla="*/ 148046 w 1480455"/>
                <a:gd name="connsiteY6" fmla="*/ 1659380 h 1659380"/>
                <a:gd name="connsiteX7" fmla="*/ 0 w 1480455"/>
                <a:gd name="connsiteY7" fmla="*/ 1511334 h 1659380"/>
                <a:gd name="connsiteX8" fmla="*/ 0 w 1480455"/>
                <a:gd name="connsiteY8" fmla="*/ 148046 h 165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455" h="1659380">
                  <a:moveTo>
                    <a:pt x="0" y="148046"/>
                  </a:moveTo>
                  <a:cubicBezTo>
                    <a:pt x="0" y="66282"/>
                    <a:pt x="66282" y="0"/>
                    <a:pt x="148046" y="0"/>
                  </a:cubicBezTo>
                  <a:lnTo>
                    <a:pt x="1332410" y="0"/>
                  </a:lnTo>
                  <a:cubicBezTo>
                    <a:pt x="1414174" y="0"/>
                    <a:pt x="1480456" y="66282"/>
                    <a:pt x="1480456" y="148046"/>
                  </a:cubicBezTo>
                  <a:cubicBezTo>
                    <a:pt x="1480456" y="602476"/>
                    <a:pt x="1480455" y="1056905"/>
                    <a:pt x="1480455" y="1511335"/>
                  </a:cubicBezTo>
                  <a:cubicBezTo>
                    <a:pt x="1480455" y="1593099"/>
                    <a:pt x="1414173" y="1659381"/>
                    <a:pt x="1332409" y="1659381"/>
                  </a:cubicBezTo>
                  <a:lnTo>
                    <a:pt x="148046" y="1659380"/>
                  </a:lnTo>
                  <a:cubicBezTo>
                    <a:pt x="66282" y="1659380"/>
                    <a:pt x="0" y="1593098"/>
                    <a:pt x="0" y="1511334"/>
                  </a:cubicBezTo>
                  <a:lnTo>
                    <a:pt x="0" y="14804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705" tIns="128705" rIns="128705" bIns="128705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Aptos Narrow" panose="020B0004020202020204" pitchFamily="34" charset="0"/>
                </a:rPr>
                <a:t>August 12, 2024</a:t>
              </a:r>
              <a:r>
                <a:rPr lang="en-US" sz="1200" kern="1200" dirty="0">
                  <a:latin typeface="Aptos Narrow" panose="020B0004020202020204" pitchFamily="34" charset="0"/>
                </a:rPr>
                <a:t> </a:t>
              </a:r>
              <a:br>
                <a:rPr lang="en-US" sz="1200" kern="1200" dirty="0">
                  <a:latin typeface="Aptos Narrow" panose="020B0004020202020204" pitchFamily="34" charset="0"/>
                </a:rPr>
              </a:br>
              <a:r>
                <a:rPr lang="en-US" sz="1200" kern="1200" dirty="0">
                  <a:latin typeface="Aptos Narrow" panose="020B0004020202020204" pitchFamily="34" charset="0"/>
                </a:rPr>
                <a:t>BOE Agenda to include: Steering Committee recommendation to approve project and budget. Bond election resolution.</a:t>
              </a:r>
              <a:endParaRPr lang="en-US" sz="1200" u="none" kern="1200" dirty="0">
                <a:latin typeface="Aptos Narrow" panose="020B000402020202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69E796-7BE0-0697-732C-C8D9607C20BD}"/>
                </a:ext>
              </a:extLst>
            </p:cNvPr>
            <p:cNvSpPr/>
            <p:nvPr/>
          </p:nvSpPr>
          <p:spPr>
            <a:xfrm>
              <a:off x="7967937" y="4792880"/>
              <a:ext cx="1463040" cy="1554480"/>
            </a:xfrm>
            <a:custGeom>
              <a:avLst/>
              <a:gdLst>
                <a:gd name="connsiteX0" fmla="*/ 0 w 1480455"/>
                <a:gd name="connsiteY0" fmla="*/ 148046 h 1675549"/>
                <a:gd name="connsiteX1" fmla="*/ 148046 w 1480455"/>
                <a:gd name="connsiteY1" fmla="*/ 0 h 1675549"/>
                <a:gd name="connsiteX2" fmla="*/ 1332410 w 1480455"/>
                <a:gd name="connsiteY2" fmla="*/ 0 h 1675549"/>
                <a:gd name="connsiteX3" fmla="*/ 1480456 w 1480455"/>
                <a:gd name="connsiteY3" fmla="*/ 148046 h 1675549"/>
                <a:gd name="connsiteX4" fmla="*/ 1480455 w 1480455"/>
                <a:gd name="connsiteY4" fmla="*/ 1527504 h 1675549"/>
                <a:gd name="connsiteX5" fmla="*/ 1332409 w 1480455"/>
                <a:gd name="connsiteY5" fmla="*/ 1675550 h 1675549"/>
                <a:gd name="connsiteX6" fmla="*/ 148046 w 1480455"/>
                <a:gd name="connsiteY6" fmla="*/ 1675549 h 1675549"/>
                <a:gd name="connsiteX7" fmla="*/ 0 w 1480455"/>
                <a:gd name="connsiteY7" fmla="*/ 1527503 h 1675549"/>
                <a:gd name="connsiteX8" fmla="*/ 0 w 1480455"/>
                <a:gd name="connsiteY8" fmla="*/ 148046 h 167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455" h="1675549">
                  <a:moveTo>
                    <a:pt x="0" y="148046"/>
                  </a:moveTo>
                  <a:cubicBezTo>
                    <a:pt x="0" y="66282"/>
                    <a:pt x="66282" y="0"/>
                    <a:pt x="148046" y="0"/>
                  </a:cubicBezTo>
                  <a:lnTo>
                    <a:pt x="1332410" y="0"/>
                  </a:lnTo>
                  <a:cubicBezTo>
                    <a:pt x="1414174" y="0"/>
                    <a:pt x="1480456" y="66282"/>
                    <a:pt x="1480456" y="148046"/>
                  </a:cubicBezTo>
                  <a:cubicBezTo>
                    <a:pt x="1480456" y="607865"/>
                    <a:pt x="1480455" y="1067685"/>
                    <a:pt x="1480455" y="1527504"/>
                  </a:cubicBezTo>
                  <a:cubicBezTo>
                    <a:pt x="1480455" y="1609268"/>
                    <a:pt x="1414173" y="1675550"/>
                    <a:pt x="1332409" y="1675550"/>
                  </a:cubicBezTo>
                  <a:lnTo>
                    <a:pt x="148046" y="1675549"/>
                  </a:lnTo>
                  <a:cubicBezTo>
                    <a:pt x="66282" y="1675549"/>
                    <a:pt x="0" y="1609267"/>
                    <a:pt x="0" y="1527503"/>
                  </a:cubicBezTo>
                  <a:lnTo>
                    <a:pt x="0" y="14804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705" tIns="128705" rIns="128705" bIns="128705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Aptos Narrow" panose="020B0004020202020204" pitchFamily="34" charset="0"/>
                </a:rPr>
                <a:t>Sept / Oct 2024 </a:t>
              </a:r>
              <a:r>
                <a:rPr lang="en-US" sz="1200" kern="1200" dirty="0">
                  <a:latin typeface="Aptos Narrow" panose="020B0004020202020204" pitchFamily="34" charset="0"/>
                </a:rPr>
                <a:t>Bond information process including community presentations, tours, mailers, website, social media, community events, etc. </a:t>
              </a:r>
              <a:endParaRPr lang="en-US" sz="1200" u="none" kern="1200" dirty="0">
                <a:latin typeface="Aptos Narrow" panose="020B000402020202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14778B0-AA7E-FE7C-AD93-D5E105FE4399}"/>
                </a:ext>
              </a:extLst>
            </p:cNvPr>
            <p:cNvSpPr/>
            <p:nvPr/>
          </p:nvSpPr>
          <p:spPr>
            <a:xfrm>
              <a:off x="9761225" y="4752461"/>
              <a:ext cx="1463040" cy="1554480"/>
            </a:xfrm>
            <a:custGeom>
              <a:avLst/>
              <a:gdLst>
                <a:gd name="connsiteX0" fmla="*/ 0 w 1480455"/>
                <a:gd name="connsiteY0" fmla="*/ 148046 h 1756387"/>
                <a:gd name="connsiteX1" fmla="*/ 148046 w 1480455"/>
                <a:gd name="connsiteY1" fmla="*/ 0 h 1756387"/>
                <a:gd name="connsiteX2" fmla="*/ 1332410 w 1480455"/>
                <a:gd name="connsiteY2" fmla="*/ 0 h 1756387"/>
                <a:gd name="connsiteX3" fmla="*/ 1480456 w 1480455"/>
                <a:gd name="connsiteY3" fmla="*/ 148046 h 1756387"/>
                <a:gd name="connsiteX4" fmla="*/ 1480455 w 1480455"/>
                <a:gd name="connsiteY4" fmla="*/ 1608342 h 1756387"/>
                <a:gd name="connsiteX5" fmla="*/ 1332409 w 1480455"/>
                <a:gd name="connsiteY5" fmla="*/ 1756388 h 1756387"/>
                <a:gd name="connsiteX6" fmla="*/ 148046 w 1480455"/>
                <a:gd name="connsiteY6" fmla="*/ 1756387 h 1756387"/>
                <a:gd name="connsiteX7" fmla="*/ 0 w 1480455"/>
                <a:gd name="connsiteY7" fmla="*/ 1608341 h 1756387"/>
                <a:gd name="connsiteX8" fmla="*/ 0 w 1480455"/>
                <a:gd name="connsiteY8" fmla="*/ 148046 h 175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455" h="1756387">
                  <a:moveTo>
                    <a:pt x="0" y="148046"/>
                  </a:moveTo>
                  <a:cubicBezTo>
                    <a:pt x="0" y="66282"/>
                    <a:pt x="66282" y="0"/>
                    <a:pt x="148046" y="0"/>
                  </a:cubicBezTo>
                  <a:lnTo>
                    <a:pt x="1332410" y="0"/>
                  </a:lnTo>
                  <a:cubicBezTo>
                    <a:pt x="1414174" y="0"/>
                    <a:pt x="1480456" y="66282"/>
                    <a:pt x="1480456" y="148046"/>
                  </a:cubicBezTo>
                  <a:cubicBezTo>
                    <a:pt x="1480456" y="634811"/>
                    <a:pt x="1480455" y="1121577"/>
                    <a:pt x="1480455" y="1608342"/>
                  </a:cubicBezTo>
                  <a:cubicBezTo>
                    <a:pt x="1480455" y="1690106"/>
                    <a:pt x="1414173" y="1756388"/>
                    <a:pt x="1332409" y="1756388"/>
                  </a:cubicBezTo>
                  <a:lnTo>
                    <a:pt x="148046" y="1756387"/>
                  </a:lnTo>
                  <a:cubicBezTo>
                    <a:pt x="66282" y="1756387"/>
                    <a:pt x="0" y="1690105"/>
                    <a:pt x="0" y="1608341"/>
                  </a:cubicBezTo>
                  <a:lnTo>
                    <a:pt x="0" y="14804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705" tIns="128705" rIns="128705" bIns="128705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Aptos Narrow" panose="020B0004020202020204" pitchFamily="34" charset="0"/>
                </a:rPr>
                <a:t>November 5, 2024 </a:t>
              </a:r>
              <a:r>
                <a:rPr lang="en-US" sz="1200" kern="1200" dirty="0">
                  <a:latin typeface="Aptos Narrow" panose="020B0004020202020204" pitchFamily="34" charset="0"/>
                </a:rPr>
                <a:t>Election Day</a:t>
              </a:r>
              <a:endParaRPr lang="en-US" sz="1200" u="none" kern="1200" dirty="0">
                <a:latin typeface="Aptos Narrow" panose="020B0004020202020204" pitchFamily="34" charset="0"/>
                <a:ea typeface="Roboto Condensed" panose="02000000000000000000" pitchFamily="2" charset="0"/>
              </a:endParaRPr>
            </a:p>
          </p:txBody>
        </p:sp>
      </p:grpSp>
      <p:sp>
        <p:nvSpPr>
          <p:cNvPr id="88" name="Arrow: Curved Right 87">
            <a:extLst>
              <a:ext uri="{FF2B5EF4-FFF2-40B4-BE49-F238E27FC236}">
                <a16:creationId xmlns:a16="http://schemas.microsoft.com/office/drawing/2014/main" id="{A383E448-D7D1-8198-57DF-3E61267A2F48}"/>
              </a:ext>
            </a:extLst>
          </p:cNvPr>
          <p:cNvSpPr/>
          <p:nvPr/>
        </p:nvSpPr>
        <p:spPr>
          <a:xfrm>
            <a:off x="162080" y="2635528"/>
            <a:ext cx="530631" cy="979672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Arrow: Curved Right 88">
            <a:extLst>
              <a:ext uri="{FF2B5EF4-FFF2-40B4-BE49-F238E27FC236}">
                <a16:creationId xmlns:a16="http://schemas.microsoft.com/office/drawing/2014/main" id="{829507B1-B54B-C375-04C5-AE9094727DE2}"/>
              </a:ext>
            </a:extLst>
          </p:cNvPr>
          <p:cNvSpPr/>
          <p:nvPr/>
        </p:nvSpPr>
        <p:spPr>
          <a:xfrm>
            <a:off x="147708" y="4484249"/>
            <a:ext cx="530631" cy="979672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Arrow: Curved Right 89">
            <a:extLst>
              <a:ext uri="{FF2B5EF4-FFF2-40B4-BE49-F238E27FC236}">
                <a16:creationId xmlns:a16="http://schemas.microsoft.com/office/drawing/2014/main" id="{4C0D0F27-74E9-81EE-6808-6C7F242F44D1}"/>
              </a:ext>
            </a:extLst>
          </p:cNvPr>
          <p:cNvSpPr/>
          <p:nvPr/>
        </p:nvSpPr>
        <p:spPr>
          <a:xfrm flipH="1">
            <a:off x="11479323" y="1763613"/>
            <a:ext cx="530631" cy="979672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Arrow: Curved Right 90">
            <a:extLst>
              <a:ext uri="{FF2B5EF4-FFF2-40B4-BE49-F238E27FC236}">
                <a16:creationId xmlns:a16="http://schemas.microsoft.com/office/drawing/2014/main" id="{6E56F38D-B960-D841-3054-DE0B48FF4B61}"/>
              </a:ext>
            </a:extLst>
          </p:cNvPr>
          <p:cNvSpPr/>
          <p:nvPr/>
        </p:nvSpPr>
        <p:spPr>
          <a:xfrm flipH="1">
            <a:off x="11542968" y="3471359"/>
            <a:ext cx="530631" cy="1096257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502971F-7828-7FDA-FF2E-D3C5ED78CD94}"/>
              </a:ext>
            </a:extLst>
          </p:cNvPr>
          <p:cNvSpPr/>
          <p:nvPr/>
        </p:nvSpPr>
        <p:spPr>
          <a:xfrm>
            <a:off x="10808400" y="5937697"/>
            <a:ext cx="494522" cy="318796"/>
          </a:xfrm>
          <a:prstGeom prst="triangle">
            <a:avLst/>
          </a:prstGeom>
          <a:noFill/>
          <a:ln>
            <a:solidFill>
              <a:srgbClr val="D800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DE67FEE-A71F-C909-D07C-7041B37619C6}"/>
              </a:ext>
            </a:extLst>
          </p:cNvPr>
          <p:cNvSpPr/>
          <p:nvPr/>
        </p:nvSpPr>
        <p:spPr>
          <a:xfrm>
            <a:off x="10808400" y="6021696"/>
            <a:ext cx="494522" cy="320193"/>
          </a:xfrm>
          <a:prstGeom prst="triangle">
            <a:avLst>
              <a:gd name="adj" fmla="val 50000"/>
            </a:avLst>
          </a:prstGeom>
          <a:solidFill>
            <a:srgbClr val="D34817"/>
          </a:solidFill>
          <a:ln>
            <a:solidFill>
              <a:srgbClr val="D348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53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287DB-6DA3-4984-A2F3-1F73C2E00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77223" y="-220717"/>
            <a:ext cx="6237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Project Cost Estimates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27714" y="2413263"/>
            <a:ext cx="10174604" cy="3683096"/>
          </a:xfrm>
        </p:spPr>
        <p:txBody>
          <a:bodyPr>
            <a:normAutofit fontScale="92500" lnSpcReduction="10000"/>
          </a:bodyPr>
          <a:lstStyle/>
          <a:p>
            <a:pPr marL="120650" indent="0">
              <a:buNone/>
              <a:tabLst>
                <a:tab pos="9372600" algn="r"/>
              </a:tabLst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genial Black" panose="02000503040000020004" pitchFamily="2" charset="0"/>
              </a:rPr>
              <a:t>Vocational Ag Building:</a:t>
            </a:r>
            <a:r>
              <a:rPr lang="en-US" altLang="en-US" dirty="0"/>
              <a:t>	$4,209,945</a:t>
            </a:r>
          </a:p>
          <a:p>
            <a:pPr marL="120650" indent="0">
              <a:buNone/>
              <a:tabLst>
                <a:tab pos="9372600" algn="r"/>
              </a:tabLst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genial Black" panose="02000503040000020004" pitchFamily="2" charset="0"/>
              </a:rPr>
              <a:t>Middle/High School:</a:t>
            </a:r>
            <a:r>
              <a:rPr lang="en-US" altLang="en-US" dirty="0"/>
              <a:t>	$646,000</a:t>
            </a:r>
          </a:p>
          <a:p>
            <a:pPr marL="120650" indent="0">
              <a:buNone/>
              <a:tabLst>
                <a:tab pos="9372600" algn="r"/>
              </a:tabLst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genial Black" panose="02000503040000020004" pitchFamily="2" charset="0"/>
              </a:rPr>
              <a:t>Elementary:</a:t>
            </a:r>
            <a:r>
              <a:rPr lang="en-US" altLang="en-US" dirty="0"/>
              <a:t>	$4,894,055</a:t>
            </a:r>
          </a:p>
          <a:p>
            <a:pPr marL="120650" indent="0">
              <a:buNone/>
              <a:tabLst>
                <a:tab pos="5314950" algn="r"/>
                <a:tab pos="9372600" algn="r"/>
              </a:tabLst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genial Black" panose="02000503040000020004" pitchFamily="2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ongenial Black" panose="02000503040000020004" pitchFamily="2" charset="0"/>
              </a:rPr>
              <a:t>Total Estimated Cost*:</a:t>
            </a: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b="1" dirty="0">
                <a:solidFill>
                  <a:schemeClr val="tx1"/>
                </a:solidFill>
                <a:latin typeface="+mn-lt"/>
              </a:rPr>
              <a:t>$9,750,000</a:t>
            </a:r>
            <a:endParaRPr lang="en-US" altLang="en-US" b="1" dirty="0">
              <a:latin typeface="+mn-lt"/>
            </a:endParaRPr>
          </a:p>
          <a:p>
            <a:pPr marL="120650" indent="0">
              <a:buNone/>
              <a:tabLst>
                <a:tab pos="9372600" algn="r"/>
              </a:tabLst>
            </a:pPr>
            <a:endParaRPr lang="en-US" altLang="en-US" sz="2600" dirty="0"/>
          </a:p>
          <a:p>
            <a:pPr marL="120650" indent="0">
              <a:buNone/>
              <a:tabLst>
                <a:tab pos="9372600" algn="r"/>
              </a:tabLst>
            </a:pPr>
            <a:r>
              <a:rPr lang="en-US" altLang="en-US" sz="2600" dirty="0"/>
              <a:t>*Following successful passage of bond, complete architectural plans </a:t>
            </a:r>
            <a:br>
              <a:rPr lang="en-US" altLang="en-US" sz="2600" dirty="0"/>
            </a:br>
            <a:r>
              <a:rPr lang="en-US" altLang="en-US" sz="2600" dirty="0"/>
              <a:t>will be designed and the project will be competitively bid.</a:t>
            </a:r>
          </a:p>
        </p:txBody>
      </p:sp>
    </p:spTree>
    <p:extLst>
      <p:ext uri="{BB962C8B-B14F-4D97-AF65-F5344CB8AC3E}">
        <p14:creationId xmlns:p14="http://schemas.microsoft.com/office/powerpoint/2010/main" val="2698838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D330-B0EC-AA32-06DB-EC957B320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Tax Impact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7B1A6-8CD2-5516-E928-E040BF16E1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Conceptual ideas + </a:t>
            </a:r>
            <a:br>
              <a:rPr lang="en-US" dirty="0"/>
            </a:br>
            <a:r>
              <a:rPr lang="en-US" dirty="0"/>
              <a:t>Preliminary cost estimates</a:t>
            </a:r>
          </a:p>
        </p:txBody>
      </p:sp>
    </p:spTree>
    <p:extLst>
      <p:ext uri="{BB962C8B-B14F-4D97-AF65-F5344CB8AC3E}">
        <p14:creationId xmlns:p14="http://schemas.microsoft.com/office/powerpoint/2010/main" val="2318772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District Financial Information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36190" y="1845734"/>
            <a:ext cx="9119489" cy="4023360"/>
          </a:xfrm>
        </p:spPr>
        <p:txBody>
          <a:bodyPr>
            <a:normAutofit fontScale="85000" lnSpcReduction="20000"/>
          </a:bodyPr>
          <a:lstStyle/>
          <a:p>
            <a:pPr marL="120650" indent="0">
              <a:buNone/>
              <a:tabLst>
                <a:tab pos="6862763" algn="r"/>
              </a:tabLst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genial Black" panose="02000503040000020004" pitchFamily="2" charset="0"/>
              </a:rPr>
              <a:t>2023-4 Valuation</a:t>
            </a:r>
            <a:r>
              <a:rPr lang="en-US" altLang="en-US" dirty="0"/>
              <a:t>	$798,574,991</a:t>
            </a:r>
          </a:p>
          <a:p>
            <a:pPr marL="120650" indent="0">
              <a:buNone/>
              <a:tabLst>
                <a:tab pos="4459288" algn="l"/>
                <a:tab pos="6862763" algn="r"/>
              </a:tabLst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genial Black" panose="02000503040000020004" pitchFamily="2" charset="0"/>
              </a:rPr>
              <a:t>Tax Revenue Per Cent</a:t>
            </a:r>
            <a:r>
              <a:rPr lang="en-US" altLang="en-US" dirty="0"/>
              <a:t>		$79,857</a:t>
            </a:r>
          </a:p>
          <a:p>
            <a:pPr marL="120650" indent="0">
              <a:buNone/>
              <a:tabLst>
                <a:tab pos="4459288" algn="l"/>
                <a:tab pos="6862763" algn="r"/>
              </a:tabLst>
            </a:pPr>
            <a:endParaRPr lang="en-US" altLang="en-US" dirty="0"/>
          </a:p>
          <a:p>
            <a:pPr marL="120650" indent="0">
              <a:buNone/>
              <a:tabLst>
                <a:tab pos="4459288" algn="l"/>
                <a:tab pos="6862763" algn="r"/>
              </a:tabLst>
            </a:pPr>
            <a:r>
              <a:rPr lang="en-US" altLang="en-US" dirty="0">
                <a:solidFill>
                  <a:schemeClr val="accent2"/>
                </a:solidFill>
                <a:latin typeface="Congenial Black" panose="02000503040000020004" pitchFamily="2" charset="0"/>
              </a:rPr>
              <a:t>2023-24 Levy</a:t>
            </a:r>
          </a:p>
          <a:p>
            <a:pPr marL="120650" indent="0">
              <a:buNone/>
              <a:tabLst>
                <a:tab pos="3205163" algn="l"/>
                <a:tab pos="6796088" algn="r"/>
              </a:tabLst>
            </a:pPr>
            <a:r>
              <a:rPr lang="en-US" altLang="en-US" dirty="0"/>
              <a:t>	General	.406026</a:t>
            </a:r>
          </a:p>
          <a:p>
            <a:pPr marL="120650" indent="0">
              <a:buNone/>
              <a:tabLst>
                <a:tab pos="3205163" algn="l"/>
                <a:tab pos="6796088" algn="r"/>
              </a:tabLst>
            </a:pPr>
            <a:r>
              <a:rPr lang="en-US" altLang="en-US" dirty="0"/>
              <a:t>	Building	.012649</a:t>
            </a:r>
          </a:p>
          <a:p>
            <a:pPr marL="120650" indent="0">
              <a:buNone/>
              <a:tabLst>
                <a:tab pos="3205163" algn="l"/>
                <a:tab pos="6796088" algn="r"/>
              </a:tabLst>
            </a:pPr>
            <a:r>
              <a:rPr lang="en-US" altLang="en-US" dirty="0"/>
              <a:t>	Bond	</a:t>
            </a:r>
            <a:r>
              <a:rPr lang="en-US" altLang="en-US" u="sng" dirty="0"/>
              <a:t>.000000</a:t>
            </a:r>
          </a:p>
          <a:p>
            <a:pPr marL="120650" indent="0">
              <a:buNone/>
              <a:tabLst>
                <a:tab pos="3205163" algn="l"/>
                <a:tab pos="6796088" algn="r"/>
              </a:tabLst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	Total	.418675</a:t>
            </a:r>
          </a:p>
          <a:p>
            <a:pPr marL="12065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71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District Financial Information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064810-2FA8-219B-FD0A-FED92BB6268D}"/>
              </a:ext>
            </a:extLst>
          </p:cNvPr>
          <p:cNvSpPr txBox="1">
            <a:spLocks/>
          </p:cNvSpPr>
          <p:nvPr/>
        </p:nvSpPr>
        <p:spPr>
          <a:xfrm>
            <a:off x="1975231" y="1845734"/>
            <a:ext cx="9119489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indent="0">
              <a:buFont typeface="Calibri" panose="020F0502020204030204" pitchFamily="34" charset="0"/>
              <a:buNone/>
              <a:tabLst>
                <a:tab pos="7427913" algn="r"/>
              </a:tabLst>
            </a:pPr>
            <a:r>
              <a:rPr lang="en-US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ongenial Black" panose="02000503040000020004" pitchFamily="2" charset="0"/>
              </a:rPr>
              <a:t>2023-4 Valuation</a:t>
            </a:r>
            <a:r>
              <a:rPr lang="en-US" altLang="en-US" sz="4400" dirty="0"/>
              <a:t>	$798,574,991</a:t>
            </a:r>
          </a:p>
          <a:p>
            <a:pPr marL="120650" indent="0">
              <a:buFont typeface="Calibri" panose="020F0502020204030204" pitchFamily="34" charset="0"/>
              <a:buNone/>
              <a:tabLst>
                <a:tab pos="7427913" algn="r"/>
              </a:tabLst>
            </a:pPr>
            <a:r>
              <a:rPr lang="en-US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ongenial Black" panose="02000503040000020004" pitchFamily="2" charset="0"/>
              </a:rPr>
              <a:t>Tax Revenue Per Cent</a:t>
            </a:r>
            <a:r>
              <a:rPr lang="en-US" altLang="en-US" sz="4400" dirty="0"/>
              <a:t>	$79,857</a:t>
            </a:r>
          </a:p>
          <a:p>
            <a:pPr marL="120650" indent="0">
              <a:buFont typeface="Calibri" panose="020F0502020204030204" pitchFamily="34" charset="0"/>
              <a:buNone/>
              <a:tabLst>
                <a:tab pos="7427913" algn="r"/>
              </a:tabLst>
            </a:pPr>
            <a:endParaRPr lang="en-US" altLang="en-US" dirty="0"/>
          </a:p>
          <a:p>
            <a:pPr marL="120650" indent="0">
              <a:buFont typeface="Calibri" panose="020F0502020204030204" pitchFamily="34" charset="0"/>
              <a:buNone/>
              <a:tabLst>
                <a:tab pos="7427913" algn="r"/>
              </a:tabLst>
            </a:pPr>
            <a:r>
              <a:rPr lang="en-US" altLang="en-US" dirty="0">
                <a:solidFill>
                  <a:schemeClr val="accent2"/>
                </a:solidFill>
                <a:latin typeface="Congenial Black" panose="02000503040000020004" pitchFamily="2" charset="0"/>
              </a:rPr>
              <a:t>2023-24 Levy</a:t>
            </a:r>
          </a:p>
          <a:p>
            <a:pPr>
              <a:tabLst>
                <a:tab pos="7427913" algn="r"/>
              </a:tabLst>
            </a:pPr>
            <a:r>
              <a:rPr lang="en-US" altLang="en-US" sz="4400" dirty="0"/>
              <a:t>LB 2 Valuation	$626,826,490</a:t>
            </a:r>
          </a:p>
          <a:p>
            <a:pPr>
              <a:tabLst>
                <a:tab pos="7427913" algn="r"/>
              </a:tabLst>
            </a:pPr>
            <a:r>
              <a:rPr lang="en-US" altLang="en-US" sz="4400" dirty="0"/>
              <a:t>Bond Levy Revenue per cent	$62,682</a:t>
            </a:r>
          </a:p>
          <a:p>
            <a:endParaRPr lang="en-US" altLang="en-US" dirty="0"/>
          </a:p>
          <a:p>
            <a:r>
              <a:rPr lang="en-US" altLang="en-US" i="1" dirty="0"/>
              <a:t>LB2 reduces ag land to 50% of market value for purposes of bond issue.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065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1C7FC1-F883-A220-4855-6E617FD8B3F6}"/>
              </a:ext>
            </a:extLst>
          </p:cNvPr>
          <p:cNvSpPr/>
          <p:nvPr/>
        </p:nvSpPr>
        <p:spPr>
          <a:xfrm>
            <a:off x="1894788" y="5307292"/>
            <a:ext cx="7786540" cy="452486"/>
          </a:xfrm>
          <a:prstGeom prst="rect">
            <a:avLst/>
          </a:prstGeom>
          <a:solidFill>
            <a:srgbClr val="FFE9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2023/24 Fiscal Year </a:t>
            </a:r>
            <a:br>
              <a:rPr lang="en-US" sz="3600" dirty="0"/>
            </a:br>
            <a:r>
              <a:rPr lang="en-US" dirty="0"/>
              <a:t>Area Levy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445" y="1846263"/>
            <a:ext cx="8958918" cy="4022725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6627813" algn="r"/>
              </a:tabLst>
            </a:pPr>
            <a:r>
              <a:rPr lang="en-US" altLang="en-US" dirty="0"/>
              <a:t>Wayne Community Schools	1.019535</a:t>
            </a:r>
          </a:p>
          <a:p>
            <a:pPr>
              <a:tabLst>
                <a:tab pos="6627813" algn="r"/>
              </a:tabLst>
            </a:pPr>
            <a:r>
              <a:rPr lang="en-US" altLang="en-US" dirty="0" err="1"/>
              <a:t>Winside</a:t>
            </a:r>
            <a:r>
              <a:rPr lang="en-US" altLang="en-US" dirty="0"/>
              <a:t> Public Schools	0.860691</a:t>
            </a:r>
          </a:p>
          <a:p>
            <a:pPr>
              <a:tabLst>
                <a:tab pos="6627813" algn="r"/>
              </a:tabLst>
            </a:pPr>
            <a:r>
              <a:rPr lang="en-US" altLang="en-US" dirty="0" err="1"/>
              <a:t>Wausa</a:t>
            </a:r>
            <a:r>
              <a:rPr lang="en-US" altLang="en-US" dirty="0"/>
              <a:t> Public Schools	0.850940</a:t>
            </a:r>
          </a:p>
          <a:p>
            <a:pPr>
              <a:tabLst>
                <a:tab pos="6627813" algn="r"/>
              </a:tabLst>
            </a:pPr>
            <a:r>
              <a:rPr lang="en-US" altLang="en-US" dirty="0"/>
              <a:t>Pierce Public Schools	0.823448</a:t>
            </a:r>
          </a:p>
          <a:p>
            <a:pPr>
              <a:tabLst>
                <a:tab pos="6627813" algn="r"/>
              </a:tabLst>
            </a:pPr>
            <a:r>
              <a:rPr lang="en-US" altLang="en-US" dirty="0"/>
              <a:t>LCC Public Schools	0.792679</a:t>
            </a:r>
          </a:p>
          <a:p>
            <a:pPr>
              <a:tabLst>
                <a:tab pos="6627813" algn="r"/>
              </a:tabLst>
            </a:pPr>
            <a:r>
              <a:rPr lang="en-US" altLang="en-US" dirty="0"/>
              <a:t>Osmond Public Schools	0.733131</a:t>
            </a:r>
          </a:p>
          <a:p>
            <a:pPr>
              <a:tabLst>
                <a:tab pos="6627813" algn="r"/>
              </a:tabLst>
            </a:pPr>
            <a:r>
              <a:rPr lang="en-US" altLang="en-US" dirty="0"/>
              <a:t>Allen Consolidated Schools	0.647255</a:t>
            </a:r>
          </a:p>
          <a:p>
            <a:pPr>
              <a:tabLst>
                <a:tab pos="6627813" algn="r"/>
              </a:tabLst>
            </a:pPr>
            <a:r>
              <a:rPr lang="en-US" altLang="en-US" dirty="0"/>
              <a:t>Hartington Newcastle PS	0.495307</a:t>
            </a:r>
          </a:p>
          <a:p>
            <a:pPr>
              <a:tabLst>
                <a:tab pos="6627813" algn="r"/>
              </a:tabLst>
            </a:pPr>
            <a:r>
              <a:rPr lang="en-US" altLang="en-US" b="1" dirty="0">
                <a:latin typeface="+mn-lt"/>
              </a:rPr>
              <a:t>Randolph Public Schools	0.418675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53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82311B-8516-C0DD-2BA4-3DF3AD188730}"/>
              </a:ext>
            </a:extLst>
          </p:cNvPr>
          <p:cNvSpPr/>
          <p:nvPr/>
        </p:nvSpPr>
        <p:spPr>
          <a:xfrm>
            <a:off x="2318683" y="4458879"/>
            <a:ext cx="7786540" cy="452486"/>
          </a:xfrm>
          <a:prstGeom prst="rect">
            <a:avLst/>
          </a:prstGeom>
          <a:solidFill>
            <a:srgbClr val="FFE9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2023/24 Fiscal Year </a:t>
            </a:r>
            <a:br>
              <a:rPr lang="en-US" sz="4800" dirty="0"/>
            </a:br>
            <a:r>
              <a:rPr lang="en-US" dirty="0"/>
              <a:t>Tax Request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541" y="1846263"/>
            <a:ext cx="8713821" cy="4022725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6457950" algn="r"/>
              </a:tabLst>
            </a:pPr>
            <a:r>
              <a:rPr lang="en-US" altLang="en-US" dirty="0"/>
              <a:t>Wayne Community Schools	$11,791,452</a:t>
            </a:r>
          </a:p>
          <a:p>
            <a:pPr>
              <a:tabLst>
                <a:tab pos="6457950" algn="r"/>
              </a:tabLst>
            </a:pPr>
            <a:r>
              <a:rPr lang="en-US" altLang="en-US" dirty="0"/>
              <a:t>LCC Public Schools	$8,737,374</a:t>
            </a:r>
          </a:p>
          <a:p>
            <a:pPr>
              <a:tabLst>
                <a:tab pos="6457950" algn="r"/>
              </a:tabLst>
            </a:pPr>
            <a:r>
              <a:rPr lang="en-US" altLang="en-US" dirty="0"/>
              <a:t>Pierce Public Schools	 $ 7,924,602</a:t>
            </a:r>
          </a:p>
          <a:p>
            <a:pPr>
              <a:tabLst>
                <a:tab pos="6457950" algn="r"/>
              </a:tabLst>
            </a:pPr>
            <a:r>
              <a:rPr lang="en-US" altLang="en-US" dirty="0"/>
              <a:t>Hartington Newcastle PS	 $ 6,284,706</a:t>
            </a:r>
          </a:p>
          <a:p>
            <a:pPr>
              <a:tabLst>
                <a:tab pos="6457950" algn="r"/>
              </a:tabLst>
            </a:pPr>
            <a:r>
              <a:rPr lang="en-US" altLang="en-US" dirty="0" err="1"/>
              <a:t>Winside</a:t>
            </a:r>
            <a:r>
              <a:rPr lang="en-US" altLang="en-US" dirty="0"/>
              <a:t> Public Schools	 $ 4,526,671</a:t>
            </a:r>
          </a:p>
          <a:p>
            <a:pPr>
              <a:tabLst>
                <a:tab pos="6457950" algn="r"/>
              </a:tabLst>
            </a:pPr>
            <a:r>
              <a:rPr lang="en-US" altLang="en-US" dirty="0" err="1"/>
              <a:t>Wausa</a:t>
            </a:r>
            <a:r>
              <a:rPr lang="en-US" altLang="en-US" dirty="0"/>
              <a:t> Public Schools	 $ 3,446,802</a:t>
            </a:r>
          </a:p>
          <a:p>
            <a:pPr>
              <a:tabLst>
                <a:tab pos="6457950" algn="r"/>
              </a:tabLst>
            </a:pPr>
            <a:r>
              <a:rPr lang="en-US" altLang="en-US" b="1" dirty="0"/>
              <a:t>Randolph Public Schools	 $ 3,343,434</a:t>
            </a:r>
          </a:p>
          <a:p>
            <a:pPr>
              <a:tabLst>
                <a:tab pos="6457950" algn="r"/>
              </a:tabLst>
            </a:pPr>
            <a:r>
              <a:rPr lang="en-US" altLang="en-US" dirty="0"/>
              <a:t>Osmond Public Schools	 $ 3,315,040</a:t>
            </a:r>
          </a:p>
          <a:p>
            <a:pPr>
              <a:tabLst>
                <a:tab pos="6457950" algn="r"/>
              </a:tabLst>
            </a:pPr>
            <a:r>
              <a:rPr lang="en-US" altLang="en-US" dirty="0"/>
              <a:t>Allen Consolidated Schools	 $ 2,626,263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769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B51F0-4413-4C2A-13A2-77785274B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BA537-51A5-70CC-B5CB-64A771B6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2023/24 Fiscal Year</a:t>
            </a:r>
            <a:br>
              <a:rPr lang="en-US" dirty="0"/>
            </a:br>
            <a:r>
              <a:rPr lang="en-US" dirty="0"/>
              <a:t>Area Per Pupil Cost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032EF8-3DF4-FC7A-EF2C-373BDF95C39C}"/>
              </a:ext>
            </a:extLst>
          </p:cNvPr>
          <p:cNvSpPr/>
          <p:nvPr/>
        </p:nvSpPr>
        <p:spPr>
          <a:xfrm>
            <a:off x="2115058" y="3987540"/>
            <a:ext cx="7786540" cy="452486"/>
          </a:xfrm>
          <a:prstGeom prst="rect">
            <a:avLst/>
          </a:prstGeom>
          <a:solidFill>
            <a:srgbClr val="FFE9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BEB0CD-8964-9046-81CF-B495FB472407}"/>
              </a:ext>
            </a:extLst>
          </p:cNvPr>
          <p:cNvSpPr txBox="1">
            <a:spLocks/>
          </p:cNvSpPr>
          <p:nvPr/>
        </p:nvSpPr>
        <p:spPr>
          <a:xfrm>
            <a:off x="2441541" y="1846263"/>
            <a:ext cx="8713821" cy="4022725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457950" algn="r"/>
              </a:tabLst>
            </a:pPr>
            <a:r>
              <a:rPr lang="en-US" altLang="en-US" dirty="0"/>
              <a:t>Allen Consolidated Schools	$30,394</a:t>
            </a:r>
          </a:p>
          <a:p>
            <a:pPr>
              <a:tabLst>
                <a:tab pos="6457950" algn="r"/>
              </a:tabLst>
            </a:pPr>
            <a:r>
              <a:rPr lang="en-US" altLang="en-US" dirty="0"/>
              <a:t>LCC Public Schools	$26,719</a:t>
            </a:r>
          </a:p>
          <a:p>
            <a:pPr>
              <a:tabLst>
                <a:tab pos="6457950" algn="r"/>
              </a:tabLst>
            </a:pPr>
            <a:r>
              <a:rPr lang="en-US" altLang="en-US" dirty="0"/>
              <a:t>Osmond Public Schools	$25,728</a:t>
            </a:r>
          </a:p>
          <a:p>
            <a:pPr>
              <a:tabLst>
                <a:tab pos="6457950" algn="r"/>
              </a:tabLst>
            </a:pPr>
            <a:r>
              <a:rPr lang="en-US" altLang="en-US" dirty="0" err="1"/>
              <a:t>Wausa</a:t>
            </a:r>
            <a:r>
              <a:rPr lang="en-US" altLang="en-US" dirty="0"/>
              <a:t> Public Schools	$21,931</a:t>
            </a:r>
          </a:p>
          <a:p>
            <a:pPr>
              <a:tabLst>
                <a:tab pos="6457950" algn="r"/>
              </a:tabLst>
            </a:pPr>
            <a:r>
              <a:rPr lang="en-US" altLang="en-US" dirty="0" err="1"/>
              <a:t>Winside</a:t>
            </a:r>
            <a:r>
              <a:rPr lang="en-US" altLang="en-US" dirty="0"/>
              <a:t> Public Schools	$21,900</a:t>
            </a:r>
          </a:p>
          <a:p>
            <a:pPr>
              <a:tabLst>
                <a:tab pos="6457950" algn="r"/>
              </a:tabLst>
            </a:pPr>
            <a:r>
              <a:rPr lang="en-US" altLang="en-US" b="1" dirty="0">
                <a:latin typeface="+mn-lt"/>
              </a:rPr>
              <a:t>Randolph Public Schools	$21,661</a:t>
            </a:r>
          </a:p>
          <a:p>
            <a:pPr>
              <a:tabLst>
                <a:tab pos="6457950" algn="r"/>
              </a:tabLst>
            </a:pPr>
            <a:r>
              <a:rPr lang="en-US" altLang="en-US" dirty="0"/>
              <a:t>Hartington Newcastle PS	$20,936</a:t>
            </a:r>
          </a:p>
          <a:p>
            <a:pPr>
              <a:tabLst>
                <a:tab pos="6457950" algn="r"/>
              </a:tabLst>
            </a:pPr>
            <a:r>
              <a:rPr lang="en-US" altLang="en-US" dirty="0"/>
              <a:t>Pierce Public Schools	$15,526</a:t>
            </a:r>
          </a:p>
          <a:p>
            <a:pPr>
              <a:tabLst>
                <a:tab pos="6457950" algn="r"/>
              </a:tabLst>
            </a:pPr>
            <a:r>
              <a:rPr lang="en-US" altLang="en-US" dirty="0"/>
              <a:t>Wayne Community Schools	$14,005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C6FE3-F478-032B-FB68-DF4B8C1E8071}"/>
              </a:ext>
            </a:extLst>
          </p:cNvPr>
          <p:cNvSpPr txBox="1"/>
          <p:nvPr/>
        </p:nvSpPr>
        <p:spPr>
          <a:xfrm>
            <a:off x="2441541" y="58689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*State Average	$16,213</a:t>
            </a:r>
          </a:p>
        </p:txBody>
      </p:sp>
    </p:spTree>
    <p:extLst>
      <p:ext uri="{BB962C8B-B14F-4D97-AF65-F5344CB8AC3E}">
        <p14:creationId xmlns:p14="http://schemas.microsoft.com/office/powerpoint/2010/main" val="2513819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B51F0-4413-4C2A-13A2-77785274B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57A6DD-2D9E-2605-0124-DED2E4EAFB69}"/>
              </a:ext>
            </a:extLst>
          </p:cNvPr>
          <p:cNvSpPr/>
          <p:nvPr/>
        </p:nvSpPr>
        <p:spPr>
          <a:xfrm>
            <a:off x="2115058" y="4402325"/>
            <a:ext cx="7786540" cy="452486"/>
          </a:xfrm>
          <a:prstGeom prst="rect">
            <a:avLst/>
          </a:prstGeom>
          <a:solidFill>
            <a:srgbClr val="FFE9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BA537-51A5-70CC-B5CB-64A771B6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2023/24 Fiscal Year</a:t>
            </a:r>
            <a:br>
              <a:rPr lang="en-US" sz="3600" dirty="0"/>
            </a:br>
            <a:r>
              <a:rPr lang="en-US" dirty="0"/>
              <a:t>Tax Request Per Pupil*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04F73-0811-DCD3-992B-00FA44992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1260" y="5868988"/>
            <a:ext cx="10058400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i="1" dirty="0"/>
              <a:t>*Total tax request divided by enrollment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8CFBC2-821A-55BC-5B22-A2529A913165}"/>
              </a:ext>
            </a:extLst>
          </p:cNvPr>
          <p:cNvSpPr txBox="1">
            <a:spLocks/>
          </p:cNvSpPr>
          <p:nvPr/>
        </p:nvSpPr>
        <p:spPr>
          <a:xfrm>
            <a:off x="2441541" y="1846263"/>
            <a:ext cx="8713821" cy="4022725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400800" algn="r"/>
              </a:tabLst>
            </a:pPr>
            <a:r>
              <a:rPr lang="en-US" altLang="en-US" dirty="0"/>
              <a:t>LCC Public Schools	$21,053</a:t>
            </a:r>
          </a:p>
          <a:p>
            <a:pPr>
              <a:tabLst>
                <a:tab pos="6400800" algn="r"/>
              </a:tabLst>
            </a:pPr>
            <a:r>
              <a:rPr lang="en-US" altLang="en-US" dirty="0"/>
              <a:t>Osmond Public Schools	$19,500</a:t>
            </a:r>
          </a:p>
          <a:p>
            <a:pPr>
              <a:tabLst>
                <a:tab pos="6400800" algn="r"/>
              </a:tabLst>
            </a:pPr>
            <a:r>
              <a:rPr lang="en-US" altLang="en-US" dirty="0" err="1"/>
              <a:t>Winside</a:t>
            </a:r>
            <a:r>
              <a:rPr lang="en-US" altLang="en-US" dirty="0"/>
              <a:t> Public Schools	$18,557</a:t>
            </a:r>
          </a:p>
          <a:p>
            <a:pPr>
              <a:tabLst>
                <a:tab pos="6400800" algn="r"/>
              </a:tabLst>
            </a:pPr>
            <a:r>
              <a:rPr lang="en-US" altLang="en-US" dirty="0"/>
              <a:t>Allen Consolidated Schools	$18,494</a:t>
            </a:r>
          </a:p>
          <a:p>
            <a:pPr>
              <a:tabLst>
                <a:tab pos="6400800" algn="r"/>
              </a:tabLst>
            </a:pPr>
            <a:r>
              <a:rPr lang="en-US" altLang="en-US" dirty="0" err="1"/>
              <a:t>Wausa</a:t>
            </a:r>
            <a:r>
              <a:rPr lang="en-US" altLang="en-US" dirty="0"/>
              <a:t> Public Schools	$15,957</a:t>
            </a:r>
          </a:p>
          <a:p>
            <a:pPr>
              <a:tabLst>
                <a:tab pos="6400800" algn="r"/>
              </a:tabLst>
            </a:pPr>
            <a:r>
              <a:rPr lang="en-US" altLang="en-US" dirty="0"/>
              <a:t>Hartington Newcastle PS	$15,712</a:t>
            </a:r>
          </a:p>
          <a:p>
            <a:pPr>
              <a:tabLst>
                <a:tab pos="6400800" algn="r"/>
              </a:tabLst>
            </a:pPr>
            <a:r>
              <a:rPr lang="en-US" altLang="en-US" b="1" dirty="0">
                <a:latin typeface="+mn-lt"/>
              </a:rPr>
              <a:t>Randolph Public Schools	$12,859</a:t>
            </a:r>
          </a:p>
          <a:p>
            <a:pPr>
              <a:tabLst>
                <a:tab pos="6400800" algn="r"/>
              </a:tabLst>
            </a:pPr>
            <a:r>
              <a:rPr lang="en-US" altLang="en-US" dirty="0"/>
              <a:t>Wayne Community Schools	$11,827</a:t>
            </a:r>
          </a:p>
          <a:p>
            <a:pPr>
              <a:tabLst>
                <a:tab pos="6400800" algn="r"/>
              </a:tabLst>
            </a:pPr>
            <a:r>
              <a:rPr lang="en-US" altLang="en-US" dirty="0"/>
              <a:t>Pierce Public Schools	$11,485</a:t>
            </a:r>
          </a:p>
          <a:p>
            <a:pPr>
              <a:tabLst>
                <a:tab pos="6457950" algn="r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18242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DC1E-5436-AC12-1732-DE527620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Bond Issue Impact (Preliminary)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BCFF8-192E-A360-50E6-FC98DB6D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75933"/>
          </a:xfrm>
        </p:spPr>
        <p:txBody>
          <a:bodyPr>
            <a:normAutofit/>
          </a:bodyPr>
          <a:lstStyle/>
          <a:p>
            <a:pPr>
              <a:tabLst>
                <a:tab pos="4344988" algn="r"/>
              </a:tabLst>
            </a:pPr>
            <a:r>
              <a:rPr lang="en-US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9,750,000 Par Amount @ 20 years (around 4.40%)</a:t>
            </a:r>
          </a:p>
          <a:p>
            <a:pPr>
              <a:spcBef>
                <a:spcPts val="3000"/>
              </a:spcBef>
              <a:tabLst>
                <a:tab pos="4344988" algn="r"/>
              </a:tabLst>
            </a:pPr>
            <a:r>
              <a:rPr lang="en-US" dirty="0"/>
              <a:t>Bond tax levy impact =		11.5 cents/</a:t>
            </a:r>
            <a:r>
              <a:rPr lang="en-US" baseline="30000" dirty="0"/>
              <a:t> $</a:t>
            </a:r>
            <a:r>
              <a:rPr lang="en-US" dirty="0"/>
              <a:t>100 of valuation</a:t>
            </a:r>
          </a:p>
          <a:p>
            <a:pPr>
              <a:spcBef>
                <a:spcPts val="3000"/>
              </a:spcBef>
              <a:tabLst>
                <a:tab pos="4344988" algn="r"/>
              </a:tabLst>
            </a:pPr>
            <a:r>
              <a:rPr lang="en-US" baseline="30000" dirty="0"/>
              <a:t>$</a:t>
            </a:r>
            <a:r>
              <a:rPr lang="en-US" dirty="0"/>
              <a:t>100,000 of property =		</a:t>
            </a:r>
            <a:r>
              <a:rPr lang="en-US" baseline="30000" dirty="0">
                <a:latin typeface="+mn-lt"/>
              </a:rPr>
              <a:t>$</a:t>
            </a:r>
            <a:r>
              <a:rPr lang="en-US" dirty="0">
                <a:latin typeface="+mn-lt"/>
              </a:rPr>
              <a:t>115 increase per year</a:t>
            </a:r>
          </a:p>
          <a:p>
            <a:pPr>
              <a:tabLst>
                <a:tab pos="4344988" algn="r"/>
              </a:tabLst>
            </a:pPr>
            <a:r>
              <a:rPr lang="en-US" dirty="0"/>
              <a:t>Avg. Irrigated Acre =		</a:t>
            </a:r>
            <a:r>
              <a:rPr lang="en-US" baseline="30000" dirty="0"/>
              <a:t> 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4.80 increase per year</a:t>
            </a:r>
          </a:p>
          <a:p>
            <a:pPr>
              <a:tabLst>
                <a:tab pos="4344988" algn="r"/>
              </a:tabLst>
            </a:pPr>
            <a:r>
              <a:rPr lang="en-US" dirty="0"/>
              <a:t>Avg. Irrigated Quarter =	</a:t>
            </a:r>
            <a:r>
              <a:rPr lang="en-US" baseline="30000" dirty="0"/>
              <a:t> </a:t>
            </a:r>
            <a:r>
              <a:rPr lang="en-US" baseline="30000" dirty="0">
                <a:latin typeface="+mn-lt"/>
              </a:rPr>
              <a:t>$</a:t>
            </a:r>
            <a:r>
              <a:rPr lang="en-US" dirty="0">
                <a:latin typeface="+mn-lt"/>
              </a:rPr>
              <a:t>768 increase per year</a:t>
            </a:r>
          </a:p>
        </p:txBody>
      </p:sp>
    </p:spTree>
    <p:extLst>
      <p:ext uri="{BB962C8B-B14F-4D97-AF65-F5344CB8AC3E}">
        <p14:creationId xmlns:p14="http://schemas.microsoft.com/office/powerpoint/2010/main" val="105187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E76B-5D3A-C3EA-EDAC-FCA2F478D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Need/Objective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3B0EF-8470-E25F-C0CD-EC2373646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616" y="2056298"/>
            <a:ext cx="6851264" cy="2103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The Facility Audit and MEP Facility Audit are available on </a:t>
            </a:r>
            <a:r>
              <a:rPr lang="en-US" sz="3200" b="1" spc="-20" dirty="0"/>
              <a:t>www.</a:t>
            </a:r>
            <a:r>
              <a:rPr lang="en-US" sz="3200" b="1" dirty="0"/>
              <a:t>randolphpublic.org</a:t>
            </a:r>
            <a:r>
              <a:rPr lang="en-US" sz="3200" dirty="0"/>
              <a:t>, along with the master list of needs and other facility project information.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A7A339E-5014-3597-3F3E-B7064DB88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28" y="1011981"/>
            <a:ext cx="3030606" cy="3030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24C1D7-AB9A-364F-A160-4C300A31A8D3}"/>
              </a:ext>
            </a:extLst>
          </p:cNvPr>
          <p:cNvSpPr txBox="1"/>
          <p:nvPr/>
        </p:nvSpPr>
        <p:spPr>
          <a:xfrm>
            <a:off x="1205616" y="4767965"/>
            <a:ext cx="85712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i="1" dirty="0"/>
              <a:t>As our architect, Michael </a:t>
            </a:r>
            <a:r>
              <a:rPr lang="en-US" sz="2800" i="1" dirty="0" err="1"/>
              <a:t>Fakler</a:t>
            </a:r>
            <a:r>
              <a:rPr lang="en-US" sz="2800" i="1" dirty="0"/>
              <a:t>, reviews Project Options, he will explain the Need/Objective for each solution.</a:t>
            </a:r>
          </a:p>
        </p:txBody>
      </p:sp>
    </p:spTree>
    <p:extLst>
      <p:ext uri="{BB962C8B-B14F-4D97-AF65-F5344CB8AC3E}">
        <p14:creationId xmlns:p14="http://schemas.microsoft.com/office/powerpoint/2010/main" val="42808282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7CF4CEA-D2DE-3207-D3FA-7554C089A48B}"/>
              </a:ext>
            </a:extLst>
          </p:cNvPr>
          <p:cNvSpPr txBox="1">
            <a:spLocks/>
          </p:cNvSpPr>
          <p:nvPr/>
        </p:nvSpPr>
        <p:spPr>
          <a:xfrm>
            <a:off x="5206952" y="2082356"/>
            <a:ext cx="5189999" cy="3563684"/>
          </a:xfrm>
          <a:prstGeom prst="rect">
            <a:avLst/>
          </a:prstGeom>
        </p:spPr>
        <p:txBody>
          <a:bodyPr vert="horz" lIns="91440" tIns="0" rIns="9144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Congenial Black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chemeClr val="accent2"/>
                </a:solidFill>
              </a:rPr>
              <a:t>Important </a:t>
            </a:r>
            <a:br>
              <a:rPr lang="en-US" sz="7200" dirty="0">
                <a:solidFill>
                  <a:schemeClr val="accent2"/>
                </a:solidFill>
              </a:rPr>
            </a:br>
            <a:r>
              <a:rPr lang="en-US" sz="7200" dirty="0">
                <a:solidFill>
                  <a:schemeClr val="accent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162735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>
            <a:extLst>
              <a:ext uri="{FF2B5EF4-FFF2-40B4-BE49-F238E27FC236}">
                <a16:creationId xmlns:a16="http://schemas.microsoft.com/office/drawing/2014/main" id="{EB675503-444F-6A3C-2F16-C34CDD496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/>
              <a:t>When is the board considering running the bond issue?</a:t>
            </a:r>
          </a:p>
        </p:txBody>
      </p:sp>
      <p:sp>
        <p:nvSpPr>
          <p:cNvPr id="29699" name="Content Placeholder 1">
            <a:extLst>
              <a:ext uri="{FF2B5EF4-FFF2-40B4-BE49-F238E27FC236}">
                <a16:creationId xmlns:a16="http://schemas.microsoft.com/office/drawing/2014/main" id="{375773C8-7FC7-97C4-B339-B91ED4D510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The board is considering placing the issue on General Election to be held November 5th.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>
            <a:extLst>
              <a:ext uri="{FF2B5EF4-FFF2-40B4-BE49-F238E27FC236}">
                <a16:creationId xmlns:a16="http://schemas.microsoft.com/office/drawing/2014/main" id="{EB675503-444F-6A3C-2F16-C34CDD496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97280" y="286603"/>
            <a:ext cx="10058400" cy="1450757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/>
              <a:t>How will the district address other needs not included in the bond issue?</a:t>
            </a:r>
          </a:p>
        </p:txBody>
      </p:sp>
      <p:sp>
        <p:nvSpPr>
          <p:cNvPr id="29699" name="Content Placeholder 1">
            <a:extLst>
              <a:ext uri="{FF2B5EF4-FFF2-40B4-BE49-F238E27FC236}">
                <a16:creationId xmlns:a16="http://schemas.microsoft.com/office/drawing/2014/main" id="{375773C8-7FC7-97C4-B339-B91ED4D510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1846263"/>
            <a:ext cx="9621837" cy="402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The district will continue to address other facility needs through the Depreciation Fund and Special Building Fund through a short- and long-term facility maintenance plan.</a:t>
            </a:r>
          </a:p>
        </p:txBody>
      </p:sp>
    </p:spTree>
    <p:extLst>
      <p:ext uri="{BB962C8B-B14F-4D97-AF65-F5344CB8AC3E}">
        <p14:creationId xmlns:p14="http://schemas.microsoft.com/office/powerpoint/2010/main" val="27345563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>
            <a:extLst>
              <a:ext uri="{FF2B5EF4-FFF2-40B4-BE49-F238E27FC236}">
                <a16:creationId xmlns:a16="http://schemas.microsoft.com/office/drawing/2014/main" id="{EB675503-444F-6A3C-2F16-C34CDD496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97280" y="286603"/>
            <a:ext cx="10058400" cy="145075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/>
              <a:t>How will the public be informed about the bond issue?</a:t>
            </a:r>
          </a:p>
        </p:txBody>
      </p:sp>
      <p:sp>
        <p:nvSpPr>
          <p:cNvPr id="29699" name="Content Placeholder 1">
            <a:extLst>
              <a:ext uri="{FF2B5EF4-FFF2-40B4-BE49-F238E27FC236}">
                <a16:creationId xmlns:a16="http://schemas.microsoft.com/office/drawing/2014/main" id="{375773C8-7FC7-97C4-B339-B91ED4D510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1846263"/>
            <a:ext cx="10058400" cy="42905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/>
              <a:t>A group made up of board members, administrators, and community members will work with our design/construction/finance team to inform the public, including:</a:t>
            </a:r>
          </a:p>
          <a:p>
            <a:pPr marL="1376363" indent="-461963">
              <a:spcAft>
                <a:spcPts val="300"/>
              </a:spcAft>
              <a:buSzPct val="85000"/>
              <a:buFont typeface="Wingdings 3" panose="05040102010807070707" pitchFamily="18" charset="2"/>
              <a:buChar char=""/>
            </a:pPr>
            <a:r>
              <a:rPr lang="en-US" altLang="en-US" dirty="0"/>
              <a:t>Informational website</a:t>
            </a:r>
          </a:p>
          <a:p>
            <a:pPr marL="1376363" indent="-461963">
              <a:spcAft>
                <a:spcPts val="300"/>
              </a:spcAft>
              <a:buSzPct val="85000"/>
              <a:buFont typeface="Wingdings 3" panose="05040102010807070707" pitchFamily="18" charset="2"/>
              <a:buChar char=""/>
            </a:pPr>
            <a:r>
              <a:rPr lang="en-US" altLang="en-US" dirty="0"/>
              <a:t>Social media posts</a:t>
            </a:r>
          </a:p>
          <a:p>
            <a:pPr marL="1376363" indent="-461963">
              <a:spcAft>
                <a:spcPts val="300"/>
              </a:spcAft>
              <a:buSzPct val="85000"/>
              <a:buFont typeface="Wingdings 3" panose="05040102010807070707" pitchFamily="18" charset="2"/>
              <a:buChar char=""/>
            </a:pPr>
            <a:r>
              <a:rPr lang="en-US" altLang="en-US" dirty="0"/>
              <a:t>Informational flyers</a:t>
            </a:r>
          </a:p>
          <a:p>
            <a:pPr marL="1376363" indent="-461963">
              <a:spcAft>
                <a:spcPts val="300"/>
              </a:spcAft>
              <a:buSzPct val="85000"/>
              <a:buFont typeface="Wingdings 3" panose="05040102010807070707" pitchFamily="18" charset="2"/>
              <a:buChar char=""/>
            </a:pPr>
            <a:r>
              <a:rPr lang="en-US" altLang="en-US" dirty="0"/>
              <a:t>Informational mailing</a:t>
            </a:r>
          </a:p>
          <a:p>
            <a:pPr marL="1376363" indent="-461963">
              <a:spcAft>
                <a:spcPts val="300"/>
              </a:spcAft>
              <a:buSzPct val="85000"/>
              <a:buFont typeface="Wingdings 3" panose="05040102010807070707" pitchFamily="18" charset="2"/>
              <a:buChar char=""/>
            </a:pPr>
            <a:r>
              <a:rPr lang="en-US" altLang="en-US" dirty="0"/>
              <a:t>Small community group meetings</a:t>
            </a:r>
          </a:p>
          <a:p>
            <a:pPr marL="1376363" indent="-461963">
              <a:spcAft>
                <a:spcPts val="300"/>
              </a:spcAft>
              <a:buSzPct val="85000"/>
              <a:buFont typeface="Wingdings 3" panose="05040102010807070707" pitchFamily="18" charset="2"/>
              <a:buChar char=""/>
            </a:pPr>
            <a:r>
              <a:rPr lang="en-US" altLang="en-US" dirty="0"/>
              <a:t>Town hall information meetings</a:t>
            </a:r>
          </a:p>
          <a:p>
            <a:pPr marL="1376363" indent="-461963">
              <a:spcAft>
                <a:spcPts val="300"/>
              </a:spcAft>
              <a:buSzPct val="85000"/>
              <a:buFont typeface="Wingdings 3" panose="05040102010807070707" pitchFamily="18" charset="2"/>
              <a:buChar char=""/>
            </a:pPr>
            <a:r>
              <a:rPr lang="en-US" altLang="en-US" dirty="0"/>
              <a:t>Informational newspaper stories</a:t>
            </a:r>
          </a:p>
        </p:txBody>
      </p:sp>
    </p:spTree>
    <p:extLst>
      <p:ext uri="{BB962C8B-B14F-4D97-AF65-F5344CB8AC3E}">
        <p14:creationId xmlns:p14="http://schemas.microsoft.com/office/powerpoint/2010/main" val="252364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D330-B0EC-AA32-06DB-EC957B320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Options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7B1A6-8CD2-5516-E928-E040BF16E1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Conceptual ideas + </a:t>
            </a:r>
            <a:br>
              <a:rPr lang="en-US" dirty="0"/>
            </a:br>
            <a:r>
              <a:rPr lang="en-US" dirty="0"/>
              <a:t>Preliminary cost estimates</a:t>
            </a:r>
          </a:p>
        </p:txBody>
      </p:sp>
    </p:spTree>
    <p:extLst>
      <p:ext uri="{BB962C8B-B14F-4D97-AF65-F5344CB8AC3E}">
        <p14:creationId xmlns:p14="http://schemas.microsoft.com/office/powerpoint/2010/main" val="31362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9767-8C54-4A31-B191-895CE722E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600" dirty="0"/>
              <a:t>Vocational Building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0B398D-E3B8-C9BC-61F3-AF28AC73CC4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F5E9D-AB26-C880-1723-1958597BA8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11" y="107006"/>
            <a:ext cx="5904689" cy="2801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366BBE-A568-3A43-1BA1-4CAA7DF107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7296" y="2188725"/>
            <a:ext cx="5813898" cy="26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2D5CB4-E7B8-496B-AAD9-2C2E60BC4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6907" y="0"/>
            <a:ext cx="9400934" cy="631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DDF44-F469-463B-B942-CC6D2A4EC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3697" y="0"/>
            <a:ext cx="9384464" cy="631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882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963</TotalTime>
  <Words>1527</Words>
  <Application>Microsoft Office PowerPoint</Application>
  <PresentationFormat>Widescreen</PresentationFormat>
  <Paragraphs>235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Wingdings</vt:lpstr>
      <vt:lpstr>Aptos Narrow</vt:lpstr>
      <vt:lpstr>Fave Script Bold Pro</vt:lpstr>
      <vt:lpstr>Wingdings 3</vt:lpstr>
      <vt:lpstr>Congenial Black</vt:lpstr>
      <vt:lpstr>Calibri</vt:lpstr>
      <vt:lpstr>Aptos</vt:lpstr>
      <vt:lpstr>Retrospect</vt:lpstr>
      <vt:lpstr>Facility Project  Public Information Meeting</vt:lpstr>
      <vt:lpstr>Meeting Objectives</vt:lpstr>
      <vt:lpstr>Facility Needs</vt:lpstr>
      <vt:lpstr>Facility Needs Process and Timeline</vt:lpstr>
      <vt:lpstr>Need/Objective</vt:lpstr>
      <vt:lpstr>Project Options</vt:lpstr>
      <vt:lpstr>Vocational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Middle/High School</vt:lpstr>
      <vt:lpstr>PowerPoint Presentation</vt:lpstr>
      <vt:lpstr>PowerPoint Presentation</vt:lpstr>
      <vt:lpstr>      Structural Repairs and Roofing</vt:lpstr>
      <vt:lpstr>PowerPoint Presentation</vt:lpstr>
      <vt:lpstr>PowerPoint Presentation</vt:lpstr>
      <vt:lpstr>HVAC and Air Conditioning</vt:lpstr>
      <vt:lpstr>Elementary School</vt:lpstr>
      <vt:lpstr>PowerPoint Presentation</vt:lpstr>
      <vt:lpstr>PowerPoint Presentation</vt:lpstr>
      <vt:lpstr>HVAC System Replacement</vt:lpstr>
      <vt:lpstr>Electrical Upgrades</vt:lpstr>
      <vt:lpstr>Lighting Upgrades</vt:lpstr>
      <vt:lpstr>Fire Sprinklers</vt:lpstr>
      <vt:lpstr>Corridor Ceilings</vt:lpstr>
      <vt:lpstr>Windows</vt:lpstr>
      <vt:lpstr>Restroom Renovations</vt:lpstr>
      <vt:lpstr>Restroom Renovations, cont.</vt:lpstr>
      <vt:lpstr>Restroom Renovations, cont.</vt:lpstr>
      <vt:lpstr>PowerPoint Presentation</vt:lpstr>
      <vt:lpstr>PowerPoint Presentation</vt:lpstr>
      <vt:lpstr>PowerPoint Presentation</vt:lpstr>
      <vt:lpstr>PowerPoint Presentation</vt:lpstr>
      <vt:lpstr>Main Entrance Security</vt:lpstr>
      <vt:lpstr>Kitchen Addition</vt:lpstr>
      <vt:lpstr>PowerPoint Presentation</vt:lpstr>
      <vt:lpstr>Project Cost Estimates</vt:lpstr>
      <vt:lpstr>Tax Impact</vt:lpstr>
      <vt:lpstr>District Financial Information</vt:lpstr>
      <vt:lpstr>District Financial Information</vt:lpstr>
      <vt:lpstr>2023/24 Fiscal Year  Area Levy Comparison</vt:lpstr>
      <vt:lpstr>2023/24 Fiscal Year  Tax Request Comparison</vt:lpstr>
      <vt:lpstr>2023/24 Fiscal Year Area Per Pupil Cost </vt:lpstr>
      <vt:lpstr>2023/24 Fiscal Year Tax Request Per Pupil*</vt:lpstr>
      <vt:lpstr>Bond Issue Impact (Preliminary)</vt:lpstr>
      <vt:lpstr>PowerPoint Presentation</vt:lpstr>
      <vt:lpstr>When is the board considering running the bond issue?</vt:lpstr>
      <vt:lpstr>How will the district address other needs not included in the bond issue?</vt:lpstr>
      <vt:lpstr>How will the public be informed about the bond issue?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Randolph Public Schools</dc:title>
  <dc:creator>Buchanan, Tobin</dc:creator>
  <cp:lastModifiedBy>Tina Nordhues</cp:lastModifiedBy>
  <cp:revision>6</cp:revision>
  <dcterms:created xsi:type="dcterms:W3CDTF">2024-06-20T19:08:25Z</dcterms:created>
  <dcterms:modified xsi:type="dcterms:W3CDTF">2024-08-05T19:56:01Z</dcterms:modified>
</cp:coreProperties>
</file>