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68"/>
  </p:notesMasterIdLst>
  <p:sldIdLst>
    <p:sldId id="256" r:id="rId2"/>
    <p:sldId id="257" r:id="rId3"/>
    <p:sldId id="405" r:id="rId4"/>
    <p:sldId id="406" r:id="rId5"/>
    <p:sldId id="258" r:id="rId6"/>
    <p:sldId id="260" r:id="rId7"/>
    <p:sldId id="397" r:id="rId8"/>
    <p:sldId id="399" r:id="rId9"/>
    <p:sldId id="373" r:id="rId10"/>
    <p:sldId id="346" r:id="rId11"/>
    <p:sldId id="347" r:id="rId12"/>
    <p:sldId id="349" r:id="rId13"/>
    <p:sldId id="350" r:id="rId14"/>
    <p:sldId id="348" r:id="rId15"/>
    <p:sldId id="351" r:id="rId16"/>
    <p:sldId id="352" r:id="rId17"/>
    <p:sldId id="353" r:id="rId18"/>
    <p:sldId id="354" r:id="rId19"/>
    <p:sldId id="355" r:id="rId20"/>
    <p:sldId id="356" r:id="rId21"/>
    <p:sldId id="357" r:id="rId22"/>
    <p:sldId id="358" r:id="rId23"/>
    <p:sldId id="374" r:id="rId24"/>
    <p:sldId id="360" r:id="rId25"/>
    <p:sldId id="392" r:id="rId26"/>
    <p:sldId id="372" r:id="rId27"/>
    <p:sldId id="361" r:id="rId28"/>
    <p:sldId id="362" r:id="rId29"/>
    <p:sldId id="376" r:id="rId30"/>
    <p:sldId id="377" r:id="rId31"/>
    <p:sldId id="378" r:id="rId32"/>
    <p:sldId id="375" r:id="rId33"/>
    <p:sldId id="363" r:id="rId34"/>
    <p:sldId id="364" r:id="rId35"/>
    <p:sldId id="380" r:id="rId36"/>
    <p:sldId id="379" r:id="rId37"/>
    <p:sldId id="390" r:id="rId38"/>
    <p:sldId id="391" r:id="rId39"/>
    <p:sldId id="381" r:id="rId40"/>
    <p:sldId id="382" r:id="rId41"/>
    <p:sldId id="386" r:id="rId42"/>
    <p:sldId id="387" r:id="rId43"/>
    <p:sldId id="367" r:id="rId44"/>
    <p:sldId id="368" r:id="rId45"/>
    <p:sldId id="369" r:id="rId46"/>
    <p:sldId id="394" r:id="rId47"/>
    <p:sldId id="395" r:id="rId48"/>
    <p:sldId id="396" r:id="rId49"/>
    <p:sldId id="370" r:id="rId50"/>
    <p:sldId id="388" r:id="rId51"/>
    <p:sldId id="365" r:id="rId52"/>
    <p:sldId id="366" r:id="rId53"/>
    <p:sldId id="389" r:id="rId54"/>
    <p:sldId id="371" r:id="rId55"/>
    <p:sldId id="398" r:id="rId56"/>
    <p:sldId id="400" r:id="rId57"/>
    <p:sldId id="401" r:id="rId58"/>
    <p:sldId id="402" r:id="rId59"/>
    <p:sldId id="403" r:id="rId60"/>
    <p:sldId id="404" r:id="rId61"/>
    <p:sldId id="345" r:id="rId62"/>
    <p:sldId id="344" r:id="rId63"/>
    <p:sldId id="315" r:id="rId64"/>
    <p:sldId id="329" r:id="rId65"/>
    <p:sldId id="328" r:id="rId66"/>
    <p:sldId id="339" r:id="rId67"/>
  </p:sldIdLst>
  <p:sldSz cx="12192000" cy="6858000"/>
  <p:notesSz cx="6858000" cy="9144000"/>
  <p:embeddedFontLst>
    <p:embeddedFont>
      <p:font typeface="Candara" panose="020E0502030303020204" pitchFamily="34" charset="0"/>
      <p:regular r:id="rId69"/>
      <p:bold r:id="rId70"/>
      <p:italic r:id="rId71"/>
      <p:boldItalic r:id="rId72"/>
    </p:embeddedFont>
    <p:embeddedFont>
      <p:font typeface="Fave Script Bold Pro" pitchFamily="2" charset="0"/>
      <p:bold r:id="rId73"/>
    </p:embeddedFont>
    <p:embeddedFont>
      <p:font typeface="Roboto Condensed" panose="02000000000000000000" pitchFamily="2" charset="0"/>
      <p:regular r:id="rId74"/>
      <p:bold r:id="rId75"/>
      <p:italic r:id="rId7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4817"/>
    <a:srgbClr val="9B2D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4125" autoAdjust="0"/>
  </p:normalViewPr>
  <p:slideViewPr>
    <p:cSldViewPr snapToGrid="0">
      <p:cViewPr varScale="1">
        <p:scale>
          <a:sx n="101" d="100"/>
          <a:sy n="101" d="100"/>
        </p:scale>
        <p:origin x="2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6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082469311924768"/>
          <c:y val="0.11465991064135495"/>
          <c:w val="0.79164410428919629"/>
          <c:h val="0.78144282719730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$5 to $6M</c:v>
                </c:pt>
                <c:pt idx="1">
                  <c:v>$6 to $7M</c:v>
                </c:pt>
                <c:pt idx="2">
                  <c:v>$7 to $8M</c:v>
                </c:pt>
                <c:pt idx="3">
                  <c:v>$8 to $9M</c:v>
                </c:pt>
                <c:pt idx="4">
                  <c:v>$9M+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6</c:v>
                </c:pt>
                <c:pt idx="3">
                  <c:v>2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0E-4A2F-9064-A31101DEE3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892586904"/>
        <c:axId val="892589424"/>
      </c:barChart>
      <c:catAx>
        <c:axId val="892586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2589424"/>
        <c:crosses val="autoZero"/>
        <c:auto val="1"/>
        <c:lblAlgn val="ctr"/>
        <c:lblOffset val="100"/>
        <c:noMultiLvlLbl val="0"/>
      </c:catAx>
      <c:valAx>
        <c:axId val="892589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2586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92EFC4-A758-4CB6-A98C-99EB37C1FC64}" type="doc">
      <dgm:prSet loTypeId="urn:microsoft.com/office/officeart/2005/8/layout/hierarchy1" loCatId="hierarchy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0980217-A3CD-4D16-A676-7150FDB37208}">
      <dgm:prSet phldrT="[Text]" custT="1"/>
      <dgm:spPr/>
      <dgm:t>
        <a:bodyPr/>
        <a:lstStyle/>
        <a:p>
          <a:r>
            <a:rPr lang="en-US" sz="1600" b="1" dirty="0">
              <a:latin typeface="+mn-lt"/>
            </a:rPr>
            <a:t>Information Committee</a:t>
          </a:r>
        </a:p>
      </dgm:t>
    </dgm:pt>
    <dgm:pt modelId="{7354E3F4-1BB4-4B47-BFE0-DC222D98C7AA}" type="parTrans" cxnId="{C41B95F2-21EE-4A9A-9C4F-C9A2E6F421C1}">
      <dgm:prSet/>
      <dgm:spPr/>
      <dgm:t>
        <a:bodyPr/>
        <a:lstStyle/>
        <a:p>
          <a:endParaRPr lang="en-US"/>
        </a:p>
      </dgm:t>
    </dgm:pt>
    <dgm:pt modelId="{DB89E4DA-BBA4-4A0E-9667-9131B0A76510}" type="sibTrans" cxnId="{C41B95F2-21EE-4A9A-9C4F-C9A2E6F421C1}">
      <dgm:prSet/>
      <dgm:spPr/>
      <dgm:t>
        <a:bodyPr/>
        <a:lstStyle/>
        <a:p>
          <a:endParaRPr lang="en-US"/>
        </a:p>
      </dgm:t>
    </dgm:pt>
    <dgm:pt modelId="{69F57676-513A-44AA-86BD-1B968C153A9A}">
      <dgm:prSet phldrT="[Text]" custT="1"/>
      <dgm:spPr/>
      <dgm:t>
        <a:bodyPr/>
        <a:lstStyle/>
        <a:p>
          <a:pPr>
            <a:spcAft>
              <a:spcPts val="300"/>
            </a:spcAft>
          </a:pPr>
          <a:r>
            <a:rPr lang="en-US" sz="1600" dirty="0">
              <a:latin typeface="+mj-lt"/>
            </a:rPr>
            <a:t>Brochure design</a:t>
          </a:r>
        </a:p>
        <a:p>
          <a:pPr>
            <a:spcAft>
              <a:spcPts val="300"/>
            </a:spcAft>
          </a:pPr>
          <a:r>
            <a:rPr lang="en-US" sz="1600" dirty="0">
              <a:latin typeface="+mj-lt"/>
            </a:rPr>
            <a:t>FAQs</a:t>
          </a:r>
        </a:p>
        <a:p>
          <a:pPr>
            <a:spcAft>
              <a:spcPts val="300"/>
            </a:spcAft>
          </a:pPr>
          <a:r>
            <a:rPr lang="en-US" sz="1600" dirty="0">
              <a:latin typeface="+mj-lt"/>
            </a:rPr>
            <a:t>Project Benefits</a:t>
          </a:r>
        </a:p>
        <a:p>
          <a:pPr>
            <a:spcAft>
              <a:spcPts val="300"/>
            </a:spcAft>
          </a:pPr>
          <a:r>
            <a:rPr lang="en-US" sz="1600" dirty="0">
              <a:latin typeface="+mj-lt"/>
            </a:rPr>
            <a:t>Finance Section</a:t>
          </a:r>
        </a:p>
        <a:p>
          <a:pPr>
            <a:spcAft>
              <a:spcPts val="300"/>
            </a:spcAft>
          </a:pPr>
          <a:r>
            <a:rPr lang="en-US" sz="1600" dirty="0">
              <a:latin typeface="+mj-lt"/>
            </a:rPr>
            <a:t>Newspaper Ads</a:t>
          </a:r>
        </a:p>
      </dgm:t>
    </dgm:pt>
    <dgm:pt modelId="{C1C95B1A-8280-4FC4-9B6C-62611218E9C3}" type="parTrans" cxnId="{F4B5D7A3-BB72-4174-85DB-1C78043DF983}">
      <dgm:prSet/>
      <dgm:spPr/>
      <dgm:t>
        <a:bodyPr/>
        <a:lstStyle/>
        <a:p>
          <a:endParaRPr lang="en-US"/>
        </a:p>
      </dgm:t>
    </dgm:pt>
    <dgm:pt modelId="{F5647240-C5B6-483E-93D0-08874B3759AC}" type="sibTrans" cxnId="{F4B5D7A3-BB72-4174-85DB-1C78043DF983}">
      <dgm:prSet/>
      <dgm:spPr/>
      <dgm:t>
        <a:bodyPr/>
        <a:lstStyle/>
        <a:p>
          <a:endParaRPr lang="en-US"/>
        </a:p>
      </dgm:t>
    </dgm:pt>
    <dgm:pt modelId="{0CE34B95-F3C1-43E1-9CED-3DDA16B512FE}">
      <dgm:prSet phldrT="[Text]" custT="1"/>
      <dgm:spPr/>
      <dgm:t>
        <a:bodyPr/>
        <a:lstStyle/>
        <a:p>
          <a:r>
            <a:rPr lang="en-US" sz="1600" dirty="0">
              <a:latin typeface="+mj-lt"/>
            </a:rPr>
            <a:t>Website design/content</a:t>
          </a:r>
        </a:p>
        <a:p>
          <a:r>
            <a:rPr lang="en-US" sz="1600" dirty="0">
              <a:latin typeface="+mj-lt"/>
            </a:rPr>
            <a:t>Email contact list</a:t>
          </a:r>
        </a:p>
        <a:p>
          <a:r>
            <a:rPr lang="en-US" sz="1600" dirty="0">
              <a:latin typeface="+mj-lt"/>
            </a:rPr>
            <a:t>Develop information contact pieces</a:t>
          </a:r>
        </a:p>
      </dgm:t>
    </dgm:pt>
    <dgm:pt modelId="{7253322C-FABD-43E1-8275-B35DD1C9C7E5}" type="parTrans" cxnId="{07A5BB76-3AA7-4CAC-B6CA-6454F339FD0B}">
      <dgm:prSet/>
      <dgm:spPr/>
      <dgm:t>
        <a:bodyPr/>
        <a:lstStyle/>
        <a:p>
          <a:endParaRPr lang="en-US"/>
        </a:p>
      </dgm:t>
    </dgm:pt>
    <dgm:pt modelId="{ADF692C2-CCFA-4138-A1E7-B09835F92C3A}" type="sibTrans" cxnId="{07A5BB76-3AA7-4CAC-B6CA-6454F339FD0B}">
      <dgm:prSet/>
      <dgm:spPr/>
      <dgm:t>
        <a:bodyPr/>
        <a:lstStyle/>
        <a:p>
          <a:endParaRPr lang="en-US"/>
        </a:p>
      </dgm:t>
    </dgm:pt>
    <dgm:pt modelId="{12C82631-BC62-4420-9633-881F782209F4}">
      <dgm:prSet phldrT="[Text]" custT="1"/>
      <dgm:spPr/>
      <dgm:t>
        <a:bodyPr/>
        <a:lstStyle/>
        <a:p>
          <a:r>
            <a:rPr lang="en-US" sz="1600" i="1" dirty="0">
              <a:latin typeface="+mj-lt"/>
            </a:rPr>
            <a:t>Voter Contact Committee</a:t>
          </a:r>
        </a:p>
      </dgm:t>
    </dgm:pt>
    <dgm:pt modelId="{F84ECE7D-AEF6-4F4D-96E1-E75D7DE4EED3}" type="parTrans" cxnId="{6D184150-B20D-4B0C-8492-3D668935B00B}">
      <dgm:prSet/>
      <dgm:spPr/>
      <dgm:t>
        <a:bodyPr/>
        <a:lstStyle/>
        <a:p>
          <a:endParaRPr lang="en-US"/>
        </a:p>
      </dgm:t>
    </dgm:pt>
    <dgm:pt modelId="{547824D6-6FB7-4AA2-A14A-BC51154509EC}" type="sibTrans" cxnId="{6D184150-B20D-4B0C-8492-3D668935B00B}">
      <dgm:prSet/>
      <dgm:spPr/>
      <dgm:t>
        <a:bodyPr/>
        <a:lstStyle/>
        <a:p>
          <a:endParaRPr lang="en-US"/>
        </a:p>
      </dgm:t>
    </dgm:pt>
    <dgm:pt modelId="{3127F9E8-D41E-490A-9946-48B10C9D95A0}">
      <dgm:prSet phldrT="[Text]" custT="1"/>
      <dgm:spPr/>
      <dgm:t>
        <a:bodyPr/>
        <a:lstStyle/>
        <a:p>
          <a:r>
            <a:rPr lang="en-US" sz="1600" dirty="0">
              <a:latin typeface="+mj-lt"/>
            </a:rPr>
            <a:t>Registered voter list </a:t>
          </a:r>
        </a:p>
        <a:p>
          <a:r>
            <a:rPr lang="en-US" sz="1600" dirty="0">
              <a:latin typeface="+mj-lt"/>
            </a:rPr>
            <a:t>‘Inform’ every voter</a:t>
          </a:r>
        </a:p>
        <a:p>
          <a:r>
            <a:rPr lang="en-US" sz="1600" dirty="0">
              <a:latin typeface="+mj-lt"/>
            </a:rPr>
            <a:t>GOTV</a:t>
          </a:r>
        </a:p>
      </dgm:t>
    </dgm:pt>
    <dgm:pt modelId="{AF7847F9-1D85-4A4B-A355-E42AAF601BB8}" type="parTrans" cxnId="{046F2555-B6D6-4C00-909F-E04797E58133}">
      <dgm:prSet/>
      <dgm:spPr/>
      <dgm:t>
        <a:bodyPr/>
        <a:lstStyle/>
        <a:p>
          <a:endParaRPr lang="en-US"/>
        </a:p>
      </dgm:t>
    </dgm:pt>
    <dgm:pt modelId="{B1232F42-D540-40E3-9352-6CE5C486BF86}" type="sibTrans" cxnId="{046F2555-B6D6-4C00-909F-E04797E58133}">
      <dgm:prSet/>
      <dgm:spPr/>
      <dgm:t>
        <a:bodyPr/>
        <a:lstStyle/>
        <a:p>
          <a:endParaRPr lang="en-US"/>
        </a:p>
      </dgm:t>
    </dgm:pt>
    <dgm:pt modelId="{D26660D3-B05B-42D9-9F9E-6A1532A3383D}">
      <dgm:prSet custT="1"/>
      <dgm:spPr/>
      <dgm:t>
        <a:bodyPr/>
        <a:lstStyle/>
        <a:p>
          <a:endParaRPr lang="en-US" sz="1600" dirty="0">
            <a:latin typeface="+mj-lt"/>
          </a:endParaRPr>
        </a:p>
        <a:p>
          <a:r>
            <a:rPr lang="en-US" sz="1600" dirty="0">
              <a:latin typeface="+mj-lt"/>
            </a:rPr>
            <a:t>Information Booths</a:t>
          </a:r>
        </a:p>
        <a:p>
          <a:r>
            <a:rPr lang="en-US" sz="1600" dirty="0">
              <a:latin typeface="+mj-lt"/>
            </a:rPr>
            <a:t>Voter Registration Drive</a:t>
          </a:r>
        </a:p>
        <a:p>
          <a:endParaRPr lang="en-US" sz="1600" dirty="0">
            <a:latin typeface="+mj-lt"/>
          </a:endParaRPr>
        </a:p>
      </dgm:t>
    </dgm:pt>
    <dgm:pt modelId="{20A64550-6887-47B7-BE3A-9DD021FF1807}" type="parTrans" cxnId="{5AD0FA47-FBF5-411C-B613-66866A0EC1FD}">
      <dgm:prSet/>
      <dgm:spPr/>
      <dgm:t>
        <a:bodyPr/>
        <a:lstStyle/>
        <a:p>
          <a:endParaRPr lang="en-US"/>
        </a:p>
      </dgm:t>
    </dgm:pt>
    <dgm:pt modelId="{E019F89C-F4B5-4C32-BA99-7ABB2C8161A0}" type="sibTrans" cxnId="{5AD0FA47-FBF5-411C-B613-66866A0EC1FD}">
      <dgm:prSet/>
      <dgm:spPr/>
      <dgm:t>
        <a:bodyPr/>
        <a:lstStyle/>
        <a:p>
          <a:endParaRPr lang="en-US"/>
        </a:p>
      </dgm:t>
    </dgm:pt>
    <dgm:pt modelId="{97B16976-28ED-4D43-89D6-07EE6DD7084B}">
      <dgm:prSet phldrT="[Text]" custT="1"/>
      <dgm:spPr/>
      <dgm:t>
        <a:bodyPr/>
        <a:lstStyle/>
        <a:p>
          <a:r>
            <a:rPr lang="en-US" sz="1600" i="1" dirty="0">
              <a:latin typeface="+mj-lt"/>
            </a:rPr>
            <a:t>Message/ Content Committee</a:t>
          </a:r>
        </a:p>
      </dgm:t>
    </dgm:pt>
    <dgm:pt modelId="{B4BC4EE0-32D2-425E-9FAE-E94E901AF717}" type="sibTrans" cxnId="{7198B6FC-7718-4E91-B2EB-D01144E65CE6}">
      <dgm:prSet/>
      <dgm:spPr/>
      <dgm:t>
        <a:bodyPr/>
        <a:lstStyle/>
        <a:p>
          <a:endParaRPr lang="en-US"/>
        </a:p>
      </dgm:t>
    </dgm:pt>
    <dgm:pt modelId="{BE25412C-CB6E-49F2-A09D-5C46A810E9CF}" type="parTrans" cxnId="{7198B6FC-7718-4E91-B2EB-D01144E65CE6}">
      <dgm:prSet/>
      <dgm:spPr/>
      <dgm:t>
        <a:bodyPr/>
        <a:lstStyle/>
        <a:p>
          <a:endParaRPr lang="en-US"/>
        </a:p>
      </dgm:t>
    </dgm:pt>
    <dgm:pt modelId="{6D9DE2C8-680A-4F8C-B179-4133DFB00A4E}" type="pres">
      <dgm:prSet presAssocID="{E592EFC4-A758-4CB6-A98C-99EB37C1FC6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66C25FB-F418-4590-AFFB-EFACD4B8BBC8}" type="pres">
      <dgm:prSet presAssocID="{10980217-A3CD-4D16-A676-7150FDB37208}" presName="hierRoot1" presStyleCnt="0"/>
      <dgm:spPr/>
    </dgm:pt>
    <dgm:pt modelId="{1F90BB7A-C6E7-4C5F-ABF6-8FDCB8202C76}" type="pres">
      <dgm:prSet presAssocID="{10980217-A3CD-4D16-A676-7150FDB37208}" presName="composite" presStyleCnt="0"/>
      <dgm:spPr/>
    </dgm:pt>
    <dgm:pt modelId="{5FAB6AB1-B881-4045-A615-AF390FC74489}" type="pres">
      <dgm:prSet presAssocID="{10980217-A3CD-4D16-A676-7150FDB37208}" presName="background" presStyleLbl="node0" presStyleIdx="0" presStyleCnt="1"/>
      <dgm:spPr/>
    </dgm:pt>
    <dgm:pt modelId="{78FF4F1B-C11A-4E71-A65D-1EC7C599DE11}" type="pres">
      <dgm:prSet presAssocID="{10980217-A3CD-4D16-A676-7150FDB37208}" presName="text" presStyleLbl="fgAcc0" presStyleIdx="0" presStyleCnt="1">
        <dgm:presLayoutVars>
          <dgm:chPref val="3"/>
        </dgm:presLayoutVars>
      </dgm:prSet>
      <dgm:spPr/>
    </dgm:pt>
    <dgm:pt modelId="{5BC5DAA0-A8B3-4014-ADA4-735745C6B6E6}" type="pres">
      <dgm:prSet presAssocID="{10980217-A3CD-4D16-A676-7150FDB37208}" presName="hierChild2" presStyleCnt="0"/>
      <dgm:spPr/>
    </dgm:pt>
    <dgm:pt modelId="{BB214F8E-44CC-42CD-9927-681D9F57CCDA}" type="pres">
      <dgm:prSet presAssocID="{BE25412C-CB6E-49F2-A09D-5C46A810E9CF}" presName="Name10" presStyleLbl="parChTrans1D2" presStyleIdx="0" presStyleCnt="2"/>
      <dgm:spPr/>
    </dgm:pt>
    <dgm:pt modelId="{2F4DD81B-ADB4-40F5-BBCB-7BF18AF642EF}" type="pres">
      <dgm:prSet presAssocID="{97B16976-28ED-4D43-89D6-07EE6DD7084B}" presName="hierRoot2" presStyleCnt="0"/>
      <dgm:spPr/>
    </dgm:pt>
    <dgm:pt modelId="{52066092-5B94-4267-AED4-7261BE93BAAA}" type="pres">
      <dgm:prSet presAssocID="{97B16976-28ED-4D43-89D6-07EE6DD7084B}" presName="composite2" presStyleCnt="0"/>
      <dgm:spPr/>
    </dgm:pt>
    <dgm:pt modelId="{D795DDE6-472D-44E3-BBBF-DBC46C2106CC}" type="pres">
      <dgm:prSet presAssocID="{97B16976-28ED-4D43-89D6-07EE6DD7084B}" presName="background2" presStyleLbl="node2" presStyleIdx="0" presStyleCnt="2"/>
      <dgm:spPr>
        <a:solidFill>
          <a:srgbClr val="D34817"/>
        </a:solidFill>
      </dgm:spPr>
    </dgm:pt>
    <dgm:pt modelId="{CA2062DF-2D21-4655-A6E6-9E5382056F52}" type="pres">
      <dgm:prSet presAssocID="{97B16976-28ED-4D43-89D6-07EE6DD7084B}" presName="text2" presStyleLbl="fgAcc2" presStyleIdx="0" presStyleCnt="2">
        <dgm:presLayoutVars>
          <dgm:chPref val="3"/>
        </dgm:presLayoutVars>
      </dgm:prSet>
      <dgm:spPr/>
    </dgm:pt>
    <dgm:pt modelId="{2AD5DB63-F114-4439-A127-68D5132111CD}" type="pres">
      <dgm:prSet presAssocID="{97B16976-28ED-4D43-89D6-07EE6DD7084B}" presName="hierChild3" presStyleCnt="0"/>
      <dgm:spPr/>
    </dgm:pt>
    <dgm:pt modelId="{FDCF61B1-8FAD-4AA8-B20F-5F2A917F68E6}" type="pres">
      <dgm:prSet presAssocID="{C1C95B1A-8280-4FC4-9B6C-62611218E9C3}" presName="Name17" presStyleLbl="parChTrans1D3" presStyleIdx="0" presStyleCnt="4"/>
      <dgm:spPr/>
    </dgm:pt>
    <dgm:pt modelId="{9DC1AA89-DC51-46BF-B0F0-75C4C50FBCFB}" type="pres">
      <dgm:prSet presAssocID="{69F57676-513A-44AA-86BD-1B968C153A9A}" presName="hierRoot3" presStyleCnt="0"/>
      <dgm:spPr/>
    </dgm:pt>
    <dgm:pt modelId="{F57201F3-3CD8-4739-BB81-BD3E8DF18F05}" type="pres">
      <dgm:prSet presAssocID="{69F57676-513A-44AA-86BD-1B968C153A9A}" presName="composite3" presStyleCnt="0"/>
      <dgm:spPr/>
    </dgm:pt>
    <dgm:pt modelId="{436D4C47-25FE-4E49-A54F-3C34CAD776AE}" type="pres">
      <dgm:prSet presAssocID="{69F57676-513A-44AA-86BD-1B968C153A9A}" presName="background3" presStyleLbl="node3" presStyleIdx="0" presStyleCnt="4"/>
      <dgm:spPr>
        <a:solidFill>
          <a:srgbClr val="9B2D1F"/>
        </a:solidFill>
      </dgm:spPr>
    </dgm:pt>
    <dgm:pt modelId="{F0C69B76-8E9D-4F3B-A99D-082B174A677C}" type="pres">
      <dgm:prSet presAssocID="{69F57676-513A-44AA-86BD-1B968C153A9A}" presName="text3" presStyleLbl="fgAcc3" presStyleIdx="0" presStyleCnt="4" custScaleX="131571" custScaleY="148357">
        <dgm:presLayoutVars>
          <dgm:chPref val="3"/>
        </dgm:presLayoutVars>
      </dgm:prSet>
      <dgm:spPr/>
    </dgm:pt>
    <dgm:pt modelId="{5A25005E-AEAB-4DCC-88AC-548345370806}" type="pres">
      <dgm:prSet presAssocID="{69F57676-513A-44AA-86BD-1B968C153A9A}" presName="hierChild4" presStyleCnt="0"/>
      <dgm:spPr/>
    </dgm:pt>
    <dgm:pt modelId="{2D6F28A6-F310-4DE4-A5A2-10F98E150243}" type="pres">
      <dgm:prSet presAssocID="{7253322C-FABD-43E1-8275-B35DD1C9C7E5}" presName="Name17" presStyleLbl="parChTrans1D3" presStyleIdx="1" presStyleCnt="4"/>
      <dgm:spPr/>
    </dgm:pt>
    <dgm:pt modelId="{81FEAEEF-21D5-4DD1-AA69-66D4382B2E1B}" type="pres">
      <dgm:prSet presAssocID="{0CE34B95-F3C1-43E1-9CED-3DDA16B512FE}" presName="hierRoot3" presStyleCnt="0"/>
      <dgm:spPr/>
    </dgm:pt>
    <dgm:pt modelId="{531EBB41-AC6A-4697-8437-3EBEF067BD56}" type="pres">
      <dgm:prSet presAssocID="{0CE34B95-F3C1-43E1-9CED-3DDA16B512FE}" presName="composite3" presStyleCnt="0"/>
      <dgm:spPr/>
    </dgm:pt>
    <dgm:pt modelId="{8754A85C-92F8-46F3-9D89-F3E72D42F9D7}" type="pres">
      <dgm:prSet presAssocID="{0CE34B95-F3C1-43E1-9CED-3DDA16B512FE}" presName="background3" presStyleLbl="node3" presStyleIdx="1" presStyleCnt="4"/>
      <dgm:spPr>
        <a:solidFill>
          <a:srgbClr val="9B2D1F"/>
        </a:solidFill>
      </dgm:spPr>
    </dgm:pt>
    <dgm:pt modelId="{21506C49-2332-4125-9155-2399A712A215}" type="pres">
      <dgm:prSet presAssocID="{0CE34B95-F3C1-43E1-9CED-3DDA16B512FE}" presName="text3" presStyleLbl="fgAcc3" presStyleIdx="1" presStyleCnt="4" custScaleX="194497" custScaleY="148357">
        <dgm:presLayoutVars>
          <dgm:chPref val="3"/>
        </dgm:presLayoutVars>
      </dgm:prSet>
      <dgm:spPr/>
    </dgm:pt>
    <dgm:pt modelId="{7B1B85AD-C029-429C-B51B-57998D281789}" type="pres">
      <dgm:prSet presAssocID="{0CE34B95-F3C1-43E1-9CED-3DDA16B512FE}" presName="hierChild4" presStyleCnt="0"/>
      <dgm:spPr/>
    </dgm:pt>
    <dgm:pt modelId="{0CDD8A6E-9144-4E96-B998-606F380E7C9F}" type="pres">
      <dgm:prSet presAssocID="{F84ECE7D-AEF6-4F4D-96E1-E75D7DE4EED3}" presName="Name10" presStyleLbl="parChTrans1D2" presStyleIdx="1" presStyleCnt="2"/>
      <dgm:spPr/>
    </dgm:pt>
    <dgm:pt modelId="{333F2A7F-856D-4797-956B-21FD1CB9C23F}" type="pres">
      <dgm:prSet presAssocID="{12C82631-BC62-4420-9633-881F782209F4}" presName="hierRoot2" presStyleCnt="0"/>
      <dgm:spPr/>
    </dgm:pt>
    <dgm:pt modelId="{D5E9345F-6447-43D4-942D-7E7F47540F5C}" type="pres">
      <dgm:prSet presAssocID="{12C82631-BC62-4420-9633-881F782209F4}" presName="composite2" presStyleCnt="0"/>
      <dgm:spPr/>
    </dgm:pt>
    <dgm:pt modelId="{A9FA3416-E715-474A-B958-4A66BBF1070A}" type="pres">
      <dgm:prSet presAssocID="{12C82631-BC62-4420-9633-881F782209F4}" presName="background2" presStyleLbl="node2" presStyleIdx="1" presStyleCnt="2"/>
      <dgm:spPr>
        <a:solidFill>
          <a:srgbClr val="D34817"/>
        </a:solidFill>
      </dgm:spPr>
    </dgm:pt>
    <dgm:pt modelId="{84B978FB-7110-495E-904C-BE0EC27BD4E0}" type="pres">
      <dgm:prSet presAssocID="{12C82631-BC62-4420-9633-881F782209F4}" presName="text2" presStyleLbl="fgAcc2" presStyleIdx="1" presStyleCnt="2">
        <dgm:presLayoutVars>
          <dgm:chPref val="3"/>
        </dgm:presLayoutVars>
      </dgm:prSet>
      <dgm:spPr/>
    </dgm:pt>
    <dgm:pt modelId="{3C26533F-C03B-4BAD-B204-B07029EF8454}" type="pres">
      <dgm:prSet presAssocID="{12C82631-BC62-4420-9633-881F782209F4}" presName="hierChild3" presStyleCnt="0"/>
      <dgm:spPr/>
    </dgm:pt>
    <dgm:pt modelId="{A3C9A37D-5407-4EDB-A700-9694E9713B4E}" type="pres">
      <dgm:prSet presAssocID="{AF7847F9-1D85-4A4B-A355-E42AAF601BB8}" presName="Name17" presStyleLbl="parChTrans1D3" presStyleIdx="2" presStyleCnt="4"/>
      <dgm:spPr/>
    </dgm:pt>
    <dgm:pt modelId="{A7EA6311-7908-4200-AF25-1D66FDCBC2E0}" type="pres">
      <dgm:prSet presAssocID="{3127F9E8-D41E-490A-9946-48B10C9D95A0}" presName="hierRoot3" presStyleCnt="0"/>
      <dgm:spPr/>
    </dgm:pt>
    <dgm:pt modelId="{2A761CB2-64D9-44A1-B943-84726A405B3D}" type="pres">
      <dgm:prSet presAssocID="{3127F9E8-D41E-490A-9946-48B10C9D95A0}" presName="composite3" presStyleCnt="0"/>
      <dgm:spPr/>
    </dgm:pt>
    <dgm:pt modelId="{A3381D8F-7B04-4BA6-B432-7EC81F6F7DC3}" type="pres">
      <dgm:prSet presAssocID="{3127F9E8-D41E-490A-9946-48B10C9D95A0}" presName="background3" presStyleLbl="node3" presStyleIdx="2" presStyleCnt="4"/>
      <dgm:spPr>
        <a:solidFill>
          <a:srgbClr val="9B2D1F"/>
        </a:solidFill>
      </dgm:spPr>
    </dgm:pt>
    <dgm:pt modelId="{03BFF71B-A1E4-4875-BE83-D463222427B1}" type="pres">
      <dgm:prSet presAssocID="{3127F9E8-D41E-490A-9946-48B10C9D95A0}" presName="text3" presStyleLbl="fgAcc3" presStyleIdx="2" presStyleCnt="4" custScaleX="135422" custScaleY="148599">
        <dgm:presLayoutVars>
          <dgm:chPref val="3"/>
        </dgm:presLayoutVars>
      </dgm:prSet>
      <dgm:spPr/>
    </dgm:pt>
    <dgm:pt modelId="{76375B23-4A56-4DB2-87EC-B5030A838429}" type="pres">
      <dgm:prSet presAssocID="{3127F9E8-D41E-490A-9946-48B10C9D95A0}" presName="hierChild4" presStyleCnt="0"/>
      <dgm:spPr/>
    </dgm:pt>
    <dgm:pt modelId="{2720B8CA-1D98-49A7-82D1-FB7D873C2780}" type="pres">
      <dgm:prSet presAssocID="{20A64550-6887-47B7-BE3A-9DD021FF1807}" presName="Name17" presStyleLbl="parChTrans1D3" presStyleIdx="3" presStyleCnt="4"/>
      <dgm:spPr/>
    </dgm:pt>
    <dgm:pt modelId="{B66269C0-C5CD-47B7-90E9-7BA265AEAA04}" type="pres">
      <dgm:prSet presAssocID="{D26660D3-B05B-42D9-9F9E-6A1532A3383D}" presName="hierRoot3" presStyleCnt="0"/>
      <dgm:spPr/>
    </dgm:pt>
    <dgm:pt modelId="{F7A8267A-4B90-4C4D-AF0B-C652191FD444}" type="pres">
      <dgm:prSet presAssocID="{D26660D3-B05B-42D9-9F9E-6A1532A3383D}" presName="composite3" presStyleCnt="0"/>
      <dgm:spPr/>
    </dgm:pt>
    <dgm:pt modelId="{44FE28D7-3397-4C81-BBF9-DE4191F1A543}" type="pres">
      <dgm:prSet presAssocID="{D26660D3-B05B-42D9-9F9E-6A1532A3383D}" presName="background3" presStyleLbl="node3" presStyleIdx="3" presStyleCnt="4"/>
      <dgm:spPr>
        <a:solidFill>
          <a:srgbClr val="9B2D1F"/>
        </a:solidFill>
      </dgm:spPr>
    </dgm:pt>
    <dgm:pt modelId="{23A34289-3C6E-4C84-833F-B1469D690AFA}" type="pres">
      <dgm:prSet presAssocID="{D26660D3-B05B-42D9-9F9E-6A1532A3383D}" presName="text3" presStyleLbl="fgAcc3" presStyleIdx="3" presStyleCnt="4" custScaleX="131988" custScaleY="148599">
        <dgm:presLayoutVars>
          <dgm:chPref val="3"/>
        </dgm:presLayoutVars>
      </dgm:prSet>
      <dgm:spPr/>
    </dgm:pt>
    <dgm:pt modelId="{89CE5918-F38F-4C9F-8E14-150A12C5D25D}" type="pres">
      <dgm:prSet presAssocID="{D26660D3-B05B-42D9-9F9E-6A1532A3383D}" presName="hierChild4" presStyleCnt="0"/>
      <dgm:spPr/>
    </dgm:pt>
  </dgm:ptLst>
  <dgm:cxnLst>
    <dgm:cxn modelId="{28F17C0A-D0B0-421B-BD5B-49329D2E98B2}" type="presOf" srcId="{F84ECE7D-AEF6-4F4D-96E1-E75D7DE4EED3}" destId="{0CDD8A6E-9144-4E96-B998-606F380E7C9F}" srcOrd="0" destOrd="0" presId="urn:microsoft.com/office/officeart/2005/8/layout/hierarchy1"/>
    <dgm:cxn modelId="{422C2A29-271C-4642-80FF-2E50249060EF}" type="presOf" srcId="{7253322C-FABD-43E1-8275-B35DD1C9C7E5}" destId="{2D6F28A6-F310-4DE4-A5A2-10F98E150243}" srcOrd="0" destOrd="0" presId="urn:microsoft.com/office/officeart/2005/8/layout/hierarchy1"/>
    <dgm:cxn modelId="{6C7C1B32-3BED-4F7D-AAA7-FCFBCC9FB752}" type="presOf" srcId="{E592EFC4-A758-4CB6-A98C-99EB37C1FC64}" destId="{6D9DE2C8-680A-4F8C-B179-4133DFB00A4E}" srcOrd="0" destOrd="0" presId="urn:microsoft.com/office/officeart/2005/8/layout/hierarchy1"/>
    <dgm:cxn modelId="{9165D833-6E2D-4F44-9476-8C3C5D96F548}" type="presOf" srcId="{0CE34B95-F3C1-43E1-9CED-3DDA16B512FE}" destId="{21506C49-2332-4125-9155-2399A712A215}" srcOrd="0" destOrd="0" presId="urn:microsoft.com/office/officeart/2005/8/layout/hierarchy1"/>
    <dgm:cxn modelId="{CCE40B3B-677E-439C-B6B5-13F0551897AA}" type="presOf" srcId="{69F57676-513A-44AA-86BD-1B968C153A9A}" destId="{F0C69B76-8E9D-4F3B-A99D-082B174A677C}" srcOrd="0" destOrd="0" presId="urn:microsoft.com/office/officeart/2005/8/layout/hierarchy1"/>
    <dgm:cxn modelId="{5ABB2F3C-DA85-4878-84BE-2F670E82EBA6}" type="presOf" srcId="{12C82631-BC62-4420-9633-881F782209F4}" destId="{84B978FB-7110-495E-904C-BE0EC27BD4E0}" srcOrd="0" destOrd="0" presId="urn:microsoft.com/office/officeart/2005/8/layout/hierarchy1"/>
    <dgm:cxn modelId="{5AD0FA47-FBF5-411C-B613-66866A0EC1FD}" srcId="{12C82631-BC62-4420-9633-881F782209F4}" destId="{D26660D3-B05B-42D9-9F9E-6A1532A3383D}" srcOrd="1" destOrd="0" parTransId="{20A64550-6887-47B7-BE3A-9DD021FF1807}" sibTransId="{E019F89C-F4B5-4C32-BA99-7ABB2C8161A0}"/>
    <dgm:cxn modelId="{85D3F169-6484-4E7D-92DD-9B4F87EC67C8}" type="presOf" srcId="{20A64550-6887-47B7-BE3A-9DD021FF1807}" destId="{2720B8CA-1D98-49A7-82D1-FB7D873C2780}" srcOrd="0" destOrd="0" presId="urn:microsoft.com/office/officeart/2005/8/layout/hierarchy1"/>
    <dgm:cxn modelId="{6D184150-B20D-4B0C-8492-3D668935B00B}" srcId="{10980217-A3CD-4D16-A676-7150FDB37208}" destId="{12C82631-BC62-4420-9633-881F782209F4}" srcOrd="1" destOrd="0" parTransId="{F84ECE7D-AEF6-4F4D-96E1-E75D7DE4EED3}" sibTransId="{547824D6-6FB7-4AA2-A14A-BC51154509EC}"/>
    <dgm:cxn modelId="{046F2555-B6D6-4C00-909F-E04797E58133}" srcId="{12C82631-BC62-4420-9633-881F782209F4}" destId="{3127F9E8-D41E-490A-9946-48B10C9D95A0}" srcOrd="0" destOrd="0" parTransId="{AF7847F9-1D85-4A4B-A355-E42AAF601BB8}" sibTransId="{B1232F42-D540-40E3-9352-6CE5C486BF86}"/>
    <dgm:cxn modelId="{07A5BB76-3AA7-4CAC-B6CA-6454F339FD0B}" srcId="{97B16976-28ED-4D43-89D6-07EE6DD7084B}" destId="{0CE34B95-F3C1-43E1-9CED-3DDA16B512FE}" srcOrd="1" destOrd="0" parTransId="{7253322C-FABD-43E1-8275-B35DD1C9C7E5}" sibTransId="{ADF692C2-CCFA-4138-A1E7-B09835F92C3A}"/>
    <dgm:cxn modelId="{44EF517F-8DD7-43B5-B7BD-77C39BFDB225}" type="presOf" srcId="{D26660D3-B05B-42D9-9F9E-6A1532A3383D}" destId="{23A34289-3C6E-4C84-833F-B1469D690AFA}" srcOrd="0" destOrd="0" presId="urn:microsoft.com/office/officeart/2005/8/layout/hierarchy1"/>
    <dgm:cxn modelId="{9EEC5C8B-4851-405E-8781-3BC20B9655BA}" type="presOf" srcId="{C1C95B1A-8280-4FC4-9B6C-62611218E9C3}" destId="{FDCF61B1-8FAD-4AA8-B20F-5F2A917F68E6}" srcOrd="0" destOrd="0" presId="urn:microsoft.com/office/officeart/2005/8/layout/hierarchy1"/>
    <dgm:cxn modelId="{D4794493-BCBC-411E-A664-E28E79812585}" type="presOf" srcId="{BE25412C-CB6E-49F2-A09D-5C46A810E9CF}" destId="{BB214F8E-44CC-42CD-9927-681D9F57CCDA}" srcOrd="0" destOrd="0" presId="urn:microsoft.com/office/officeart/2005/8/layout/hierarchy1"/>
    <dgm:cxn modelId="{F4B5D7A3-BB72-4174-85DB-1C78043DF983}" srcId="{97B16976-28ED-4D43-89D6-07EE6DD7084B}" destId="{69F57676-513A-44AA-86BD-1B968C153A9A}" srcOrd="0" destOrd="0" parTransId="{C1C95B1A-8280-4FC4-9B6C-62611218E9C3}" sibTransId="{F5647240-C5B6-483E-93D0-08874B3759AC}"/>
    <dgm:cxn modelId="{22F313B5-3190-4EFB-91B3-E18A62AD8D1C}" type="presOf" srcId="{10980217-A3CD-4D16-A676-7150FDB37208}" destId="{78FF4F1B-C11A-4E71-A65D-1EC7C599DE11}" srcOrd="0" destOrd="0" presId="urn:microsoft.com/office/officeart/2005/8/layout/hierarchy1"/>
    <dgm:cxn modelId="{D374DBD4-831B-4534-B287-2E9787672B46}" type="presOf" srcId="{AF7847F9-1D85-4A4B-A355-E42AAF601BB8}" destId="{A3C9A37D-5407-4EDB-A700-9694E9713B4E}" srcOrd="0" destOrd="0" presId="urn:microsoft.com/office/officeart/2005/8/layout/hierarchy1"/>
    <dgm:cxn modelId="{5BF516DC-DBED-40B9-B9F1-E30A5ADEE061}" type="presOf" srcId="{3127F9E8-D41E-490A-9946-48B10C9D95A0}" destId="{03BFF71B-A1E4-4875-BE83-D463222427B1}" srcOrd="0" destOrd="0" presId="urn:microsoft.com/office/officeart/2005/8/layout/hierarchy1"/>
    <dgm:cxn modelId="{7F246EE0-CFCE-46A8-97D8-A673417B83B7}" type="presOf" srcId="{97B16976-28ED-4D43-89D6-07EE6DD7084B}" destId="{CA2062DF-2D21-4655-A6E6-9E5382056F52}" srcOrd="0" destOrd="0" presId="urn:microsoft.com/office/officeart/2005/8/layout/hierarchy1"/>
    <dgm:cxn modelId="{C41B95F2-21EE-4A9A-9C4F-C9A2E6F421C1}" srcId="{E592EFC4-A758-4CB6-A98C-99EB37C1FC64}" destId="{10980217-A3CD-4D16-A676-7150FDB37208}" srcOrd="0" destOrd="0" parTransId="{7354E3F4-1BB4-4B47-BFE0-DC222D98C7AA}" sibTransId="{DB89E4DA-BBA4-4A0E-9667-9131B0A76510}"/>
    <dgm:cxn modelId="{7198B6FC-7718-4E91-B2EB-D01144E65CE6}" srcId="{10980217-A3CD-4D16-A676-7150FDB37208}" destId="{97B16976-28ED-4D43-89D6-07EE6DD7084B}" srcOrd="0" destOrd="0" parTransId="{BE25412C-CB6E-49F2-A09D-5C46A810E9CF}" sibTransId="{B4BC4EE0-32D2-425E-9FAE-E94E901AF717}"/>
    <dgm:cxn modelId="{2FD17FAA-55DF-44C3-A8CB-F65AF1126A52}" type="presParOf" srcId="{6D9DE2C8-680A-4F8C-B179-4133DFB00A4E}" destId="{C66C25FB-F418-4590-AFFB-EFACD4B8BBC8}" srcOrd="0" destOrd="0" presId="urn:microsoft.com/office/officeart/2005/8/layout/hierarchy1"/>
    <dgm:cxn modelId="{5F191424-04C8-4055-BF82-5CEB717977D8}" type="presParOf" srcId="{C66C25FB-F418-4590-AFFB-EFACD4B8BBC8}" destId="{1F90BB7A-C6E7-4C5F-ABF6-8FDCB8202C76}" srcOrd="0" destOrd="0" presId="urn:microsoft.com/office/officeart/2005/8/layout/hierarchy1"/>
    <dgm:cxn modelId="{23162193-3C7C-4226-B9A0-42BE15FC2F66}" type="presParOf" srcId="{1F90BB7A-C6E7-4C5F-ABF6-8FDCB8202C76}" destId="{5FAB6AB1-B881-4045-A615-AF390FC74489}" srcOrd="0" destOrd="0" presId="urn:microsoft.com/office/officeart/2005/8/layout/hierarchy1"/>
    <dgm:cxn modelId="{ED7CB6CF-415A-4106-A5E5-EDB0BBE2AF7A}" type="presParOf" srcId="{1F90BB7A-C6E7-4C5F-ABF6-8FDCB8202C76}" destId="{78FF4F1B-C11A-4E71-A65D-1EC7C599DE11}" srcOrd="1" destOrd="0" presId="urn:microsoft.com/office/officeart/2005/8/layout/hierarchy1"/>
    <dgm:cxn modelId="{96C15E8F-9C37-4A39-8859-6C8094E3CC94}" type="presParOf" srcId="{C66C25FB-F418-4590-AFFB-EFACD4B8BBC8}" destId="{5BC5DAA0-A8B3-4014-ADA4-735745C6B6E6}" srcOrd="1" destOrd="0" presId="urn:microsoft.com/office/officeart/2005/8/layout/hierarchy1"/>
    <dgm:cxn modelId="{5AE79303-8E62-43EA-BB4C-5DF0C06AA9D9}" type="presParOf" srcId="{5BC5DAA0-A8B3-4014-ADA4-735745C6B6E6}" destId="{BB214F8E-44CC-42CD-9927-681D9F57CCDA}" srcOrd="0" destOrd="0" presId="urn:microsoft.com/office/officeart/2005/8/layout/hierarchy1"/>
    <dgm:cxn modelId="{DA306A7F-DD97-4DC2-8E4D-40BEEC4A097E}" type="presParOf" srcId="{5BC5DAA0-A8B3-4014-ADA4-735745C6B6E6}" destId="{2F4DD81B-ADB4-40F5-BBCB-7BF18AF642EF}" srcOrd="1" destOrd="0" presId="urn:microsoft.com/office/officeart/2005/8/layout/hierarchy1"/>
    <dgm:cxn modelId="{B695B77C-CB13-4431-A9DE-C46AF2B26D31}" type="presParOf" srcId="{2F4DD81B-ADB4-40F5-BBCB-7BF18AF642EF}" destId="{52066092-5B94-4267-AED4-7261BE93BAAA}" srcOrd="0" destOrd="0" presId="urn:microsoft.com/office/officeart/2005/8/layout/hierarchy1"/>
    <dgm:cxn modelId="{266CE7D8-9688-48E9-9FB5-D7781BDE692F}" type="presParOf" srcId="{52066092-5B94-4267-AED4-7261BE93BAAA}" destId="{D795DDE6-472D-44E3-BBBF-DBC46C2106CC}" srcOrd="0" destOrd="0" presId="urn:microsoft.com/office/officeart/2005/8/layout/hierarchy1"/>
    <dgm:cxn modelId="{5B1CB47B-3F96-4A78-8B8F-DE33729BDAF3}" type="presParOf" srcId="{52066092-5B94-4267-AED4-7261BE93BAAA}" destId="{CA2062DF-2D21-4655-A6E6-9E5382056F52}" srcOrd="1" destOrd="0" presId="urn:microsoft.com/office/officeart/2005/8/layout/hierarchy1"/>
    <dgm:cxn modelId="{7610A86B-CD84-4A9C-913E-3B783F1C9B85}" type="presParOf" srcId="{2F4DD81B-ADB4-40F5-BBCB-7BF18AF642EF}" destId="{2AD5DB63-F114-4439-A127-68D5132111CD}" srcOrd="1" destOrd="0" presId="urn:microsoft.com/office/officeart/2005/8/layout/hierarchy1"/>
    <dgm:cxn modelId="{0F680494-FC19-482F-A9E0-AE27D2FEE29D}" type="presParOf" srcId="{2AD5DB63-F114-4439-A127-68D5132111CD}" destId="{FDCF61B1-8FAD-4AA8-B20F-5F2A917F68E6}" srcOrd="0" destOrd="0" presId="urn:microsoft.com/office/officeart/2005/8/layout/hierarchy1"/>
    <dgm:cxn modelId="{FE93691A-8310-4204-B951-EEF009F4B5CD}" type="presParOf" srcId="{2AD5DB63-F114-4439-A127-68D5132111CD}" destId="{9DC1AA89-DC51-46BF-B0F0-75C4C50FBCFB}" srcOrd="1" destOrd="0" presId="urn:microsoft.com/office/officeart/2005/8/layout/hierarchy1"/>
    <dgm:cxn modelId="{96906F39-F330-457A-87E3-2D13C8A40E49}" type="presParOf" srcId="{9DC1AA89-DC51-46BF-B0F0-75C4C50FBCFB}" destId="{F57201F3-3CD8-4739-BB81-BD3E8DF18F05}" srcOrd="0" destOrd="0" presId="urn:microsoft.com/office/officeart/2005/8/layout/hierarchy1"/>
    <dgm:cxn modelId="{38E7CE42-F5AF-442A-A8E7-7436E0E5FC38}" type="presParOf" srcId="{F57201F3-3CD8-4739-BB81-BD3E8DF18F05}" destId="{436D4C47-25FE-4E49-A54F-3C34CAD776AE}" srcOrd="0" destOrd="0" presId="urn:microsoft.com/office/officeart/2005/8/layout/hierarchy1"/>
    <dgm:cxn modelId="{32BEC645-CAD3-4C82-B2D7-3897380CEEA2}" type="presParOf" srcId="{F57201F3-3CD8-4739-BB81-BD3E8DF18F05}" destId="{F0C69B76-8E9D-4F3B-A99D-082B174A677C}" srcOrd="1" destOrd="0" presId="urn:microsoft.com/office/officeart/2005/8/layout/hierarchy1"/>
    <dgm:cxn modelId="{65275429-F132-46C9-9806-C41B0BEADAA8}" type="presParOf" srcId="{9DC1AA89-DC51-46BF-B0F0-75C4C50FBCFB}" destId="{5A25005E-AEAB-4DCC-88AC-548345370806}" srcOrd="1" destOrd="0" presId="urn:microsoft.com/office/officeart/2005/8/layout/hierarchy1"/>
    <dgm:cxn modelId="{02E91360-DF21-4402-A59F-FBC6E80DCF44}" type="presParOf" srcId="{2AD5DB63-F114-4439-A127-68D5132111CD}" destId="{2D6F28A6-F310-4DE4-A5A2-10F98E150243}" srcOrd="2" destOrd="0" presId="urn:microsoft.com/office/officeart/2005/8/layout/hierarchy1"/>
    <dgm:cxn modelId="{558D0D32-6BA2-4416-978E-55D01F2B8CA0}" type="presParOf" srcId="{2AD5DB63-F114-4439-A127-68D5132111CD}" destId="{81FEAEEF-21D5-4DD1-AA69-66D4382B2E1B}" srcOrd="3" destOrd="0" presId="urn:microsoft.com/office/officeart/2005/8/layout/hierarchy1"/>
    <dgm:cxn modelId="{F85C8688-9609-4AAF-B1E6-E6C883710CD2}" type="presParOf" srcId="{81FEAEEF-21D5-4DD1-AA69-66D4382B2E1B}" destId="{531EBB41-AC6A-4697-8437-3EBEF067BD56}" srcOrd="0" destOrd="0" presId="urn:microsoft.com/office/officeart/2005/8/layout/hierarchy1"/>
    <dgm:cxn modelId="{E53C8709-2B74-40A4-8A6F-47397E87D303}" type="presParOf" srcId="{531EBB41-AC6A-4697-8437-3EBEF067BD56}" destId="{8754A85C-92F8-46F3-9D89-F3E72D42F9D7}" srcOrd="0" destOrd="0" presId="urn:microsoft.com/office/officeart/2005/8/layout/hierarchy1"/>
    <dgm:cxn modelId="{57047B4A-E2DC-4600-92AB-578DCC174D5C}" type="presParOf" srcId="{531EBB41-AC6A-4697-8437-3EBEF067BD56}" destId="{21506C49-2332-4125-9155-2399A712A215}" srcOrd="1" destOrd="0" presId="urn:microsoft.com/office/officeart/2005/8/layout/hierarchy1"/>
    <dgm:cxn modelId="{E58A00D9-B72B-4500-813A-86EF8B47F374}" type="presParOf" srcId="{81FEAEEF-21D5-4DD1-AA69-66D4382B2E1B}" destId="{7B1B85AD-C029-429C-B51B-57998D281789}" srcOrd="1" destOrd="0" presId="urn:microsoft.com/office/officeart/2005/8/layout/hierarchy1"/>
    <dgm:cxn modelId="{93F4F83E-13A6-47DA-9D2D-58DA5B4020BE}" type="presParOf" srcId="{5BC5DAA0-A8B3-4014-ADA4-735745C6B6E6}" destId="{0CDD8A6E-9144-4E96-B998-606F380E7C9F}" srcOrd="2" destOrd="0" presId="urn:microsoft.com/office/officeart/2005/8/layout/hierarchy1"/>
    <dgm:cxn modelId="{28B28987-8450-400B-A4FD-32EC9102CB93}" type="presParOf" srcId="{5BC5DAA0-A8B3-4014-ADA4-735745C6B6E6}" destId="{333F2A7F-856D-4797-956B-21FD1CB9C23F}" srcOrd="3" destOrd="0" presId="urn:microsoft.com/office/officeart/2005/8/layout/hierarchy1"/>
    <dgm:cxn modelId="{C0FDEFBE-C91E-4E37-9D03-44AD96A1E512}" type="presParOf" srcId="{333F2A7F-856D-4797-956B-21FD1CB9C23F}" destId="{D5E9345F-6447-43D4-942D-7E7F47540F5C}" srcOrd="0" destOrd="0" presId="urn:microsoft.com/office/officeart/2005/8/layout/hierarchy1"/>
    <dgm:cxn modelId="{4AC98ECE-8EF4-4D8A-988C-67C935E55985}" type="presParOf" srcId="{D5E9345F-6447-43D4-942D-7E7F47540F5C}" destId="{A9FA3416-E715-474A-B958-4A66BBF1070A}" srcOrd="0" destOrd="0" presId="urn:microsoft.com/office/officeart/2005/8/layout/hierarchy1"/>
    <dgm:cxn modelId="{DF08E841-CB97-48F2-9E7E-5F70DDEE1388}" type="presParOf" srcId="{D5E9345F-6447-43D4-942D-7E7F47540F5C}" destId="{84B978FB-7110-495E-904C-BE0EC27BD4E0}" srcOrd="1" destOrd="0" presId="urn:microsoft.com/office/officeart/2005/8/layout/hierarchy1"/>
    <dgm:cxn modelId="{C181700D-718C-46F9-AF40-4F2245ACA780}" type="presParOf" srcId="{333F2A7F-856D-4797-956B-21FD1CB9C23F}" destId="{3C26533F-C03B-4BAD-B204-B07029EF8454}" srcOrd="1" destOrd="0" presId="urn:microsoft.com/office/officeart/2005/8/layout/hierarchy1"/>
    <dgm:cxn modelId="{215D5E7B-F2B9-4F3F-B8D1-CAF9180AE895}" type="presParOf" srcId="{3C26533F-C03B-4BAD-B204-B07029EF8454}" destId="{A3C9A37D-5407-4EDB-A700-9694E9713B4E}" srcOrd="0" destOrd="0" presId="urn:microsoft.com/office/officeart/2005/8/layout/hierarchy1"/>
    <dgm:cxn modelId="{1F88A9CA-D171-40E2-9703-F5628315E5E3}" type="presParOf" srcId="{3C26533F-C03B-4BAD-B204-B07029EF8454}" destId="{A7EA6311-7908-4200-AF25-1D66FDCBC2E0}" srcOrd="1" destOrd="0" presId="urn:microsoft.com/office/officeart/2005/8/layout/hierarchy1"/>
    <dgm:cxn modelId="{C22FF207-BFAF-4BCA-849B-655BF9F35769}" type="presParOf" srcId="{A7EA6311-7908-4200-AF25-1D66FDCBC2E0}" destId="{2A761CB2-64D9-44A1-B943-84726A405B3D}" srcOrd="0" destOrd="0" presId="urn:microsoft.com/office/officeart/2005/8/layout/hierarchy1"/>
    <dgm:cxn modelId="{DFC61C26-C4DD-4885-A57C-1C2013584882}" type="presParOf" srcId="{2A761CB2-64D9-44A1-B943-84726A405B3D}" destId="{A3381D8F-7B04-4BA6-B432-7EC81F6F7DC3}" srcOrd="0" destOrd="0" presId="urn:microsoft.com/office/officeart/2005/8/layout/hierarchy1"/>
    <dgm:cxn modelId="{5DA62145-CF30-4EC5-8E8A-CF256080ACE4}" type="presParOf" srcId="{2A761CB2-64D9-44A1-B943-84726A405B3D}" destId="{03BFF71B-A1E4-4875-BE83-D463222427B1}" srcOrd="1" destOrd="0" presId="urn:microsoft.com/office/officeart/2005/8/layout/hierarchy1"/>
    <dgm:cxn modelId="{8C6C1365-1848-47C8-87B8-4415DD01B57F}" type="presParOf" srcId="{A7EA6311-7908-4200-AF25-1D66FDCBC2E0}" destId="{76375B23-4A56-4DB2-87EC-B5030A838429}" srcOrd="1" destOrd="0" presId="urn:microsoft.com/office/officeart/2005/8/layout/hierarchy1"/>
    <dgm:cxn modelId="{BFCA315F-9BED-47E8-8F86-AF4F462182F1}" type="presParOf" srcId="{3C26533F-C03B-4BAD-B204-B07029EF8454}" destId="{2720B8CA-1D98-49A7-82D1-FB7D873C2780}" srcOrd="2" destOrd="0" presId="urn:microsoft.com/office/officeart/2005/8/layout/hierarchy1"/>
    <dgm:cxn modelId="{1920CF91-C55F-454A-BB7B-3DFDE4284978}" type="presParOf" srcId="{3C26533F-C03B-4BAD-B204-B07029EF8454}" destId="{B66269C0-C5CD-47B7-90E9-7BA265AEAA04}" srcOrd="3" destOrd="0" presId="urn:microsoft.com/office/officeart/2005/8/layout/hierarchy1"/>
    <dgm:cxn modelId="{DD4822EA-D826-418A-8659-4DFA71075B64}" type="presParOf" srcId="{B66269C0-C5CD-47B7-90E9-7BA265AEAA04}" destId="{F7A8267A-4B90-4C4D-AF0B-C652191FD444}" srcOrd="0" destOrd="0" presId="urn:microsoft.com/office/officeart/2005/8/layout/hierarchy1"/>
    <dgm:cxn modelId="{F31F2CBC-1EF1-4C1E-850F-480A91B70D9C}" type="presParOf" srcId="{F7A8267A-4B90-4C4D-AF0B-C652191FD444}" destId="{44FE28D7-3397-4C81-BBF9-DE4191F1A543}" srcOrd="0" destOrd="0" presId="urn:microsoft.com/office/officeart/2005/8/layout/hierarchy1"/>
    <dgm:cxn modelId="{3BDEFDD7-E0D5-45D7-862D-403A7E105517}" type="presParOf" srcId="{F7A8267A-4B90-4C4D-AF0B-C652191FD444}" destId="{23A34289-3C6E-4C84-833F-B1469D690AFA}" srcOrd="1" destOrd="0" presId="urn:microsoft.com/office/officeart/2005/8/layout/hierarchy1"/>
    <dgm:cxn modelId="{98421BD1-AE81-48D8-A8CB-84463F6E7BDE}" type="presParOf" srcId="{B66269C0-C5CD-47B7-90E9-7BA265AEAA04}" destId="{89CE5918-F38F-4C9F-8E14-150A12C5D25D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20B8CA-1D98-49A7-82D1-FB7D873C2780}">
      <dsp:nvSpPr>
        <dsp:cNvPr id="0" name=""/>
        <dsp:cNvSpPr/>
      </dsp:nvSpPr>
      <dsp:spPr>
        <a:xfrm>
          <a:off x="8478061" y="2375993"/>
          <a:ext cx="1198240" cy="4421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291"/>
              </a:lnTo>
              <a:lnTo>
                <a:pt x="1198240" y="301291"/>
              </a:lnTo>
              <a:lnTo>
                <a:pt x="1198240" y="442120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C9A37D-5407-4EDB-A700-9694E9713B4E}">
      <dsp:nvSpPr>
        <dsp:cNvPr id="0" name=""/>
        <dsp:cNvSpPr/>
      </dsp:nvSpPr>
      <dsp:spPr>
        <a:xfrm>
          <a:off x="7305922" y="2375993"/>
          <a:ext cx="1172139" cy="442120"/>
        </a:xfrm>
        <a:custGeom>
          <a:avLst/>
          <a:gdLst/>
          <a:ahLst/>
          <a:cxnLst/>
          <a:rect l="0" t="0" r="0" b="0"/>
          <a:pathLst>
            <a:path>
              <a:moveTo>
                <a:pt x="1172139" y="0"/>
              </a:moveTo>
              <a:lnTo>
                <a:pt x="1172139" y="301291"/>
              </a:lnTo>
              <a:lnTo>
                <a:pt x="0" y="301291"/>
              </a:lnTo>
              <a:lnTo>
                <a:pt x="0" y="442120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DD8A6E-9144-4E96-B998-606F380E7C9F}">
      <dsp:nvSpPr>
        <dsp:cNvPr id="0" name=""/>
        <dsp:cNvSpPr/>
      </dsp:nvSpPr>
      <dsp:spPr>
        <a:xfrm>
          <a:off x="5884754" y="968556"/>
          <a:ext cx="2593307" cy="4421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291"/>
              </a:lnTo>
              <a:lnTo>
                <a:pt x="2593307" y="301291"/>
              </a:lnTo>
              <a:lnTo>
                <a:pt x="2593307" y="442120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6F28A6-F310-4DE4-A5A2-10F98E150243}">
      <dsp:nvSpPr>
        <dsp:cNvPr id="0" name=""/>
        <dsp:cNvSpPr/>
      </dsp:nvSpPr>
      <dsp:spPr>
        <a:xfrm>
          <a:off x="3291447" y="2375993"/>
          <a:ext cx="1168969" cy="4421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291"/>
              </a:lnTo>
              <a:lnTo>
                <a:pt x="1168969" y="301291"/>
              </a:lnTo>
              <a:lnTo>
                <a:pt x="1168969" y="442120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CF61B1-8FAD-4AA8-B20F-5F2A917F68E6}">
      <dsp:nvSpPr>
        <dsp:cNvPr id="0" name=""/>
        <dsp:cNvSpPr/>
      </dsp:nvSpPr>
      <dsp:spPr>
        <a:xfrm>
          <a:off x="1644182" y="2375993"/>
          <a:ext cx="1647264" cy="442120"/>
        </a:xfrm>
        <a:custGeom>
          <a:avLst/>
          <a:gdLst/>
          <a:ahLst/>
          <a:cxnLst/>
          <a:rect l="0" t="0" r="0" b="0"/>
          <a:pathLst>
            <a:path>
              <a:moveTo>
                <a:pt x="1647264" y="0"/>
              </a:moveTo>
              <a:lnTo>
                <a:pt x="1647264" y="301291"/>
              </a:lnTo>
              <a:lnTo>
                <a:pt x="0" y="301291"/>
              </a:lnTo>
              <a:lnTo>
                <a:pt x="0" y="442120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214F8E-44CC-42CD-9927-681D9F57CCDA}">
      <dsp:nvSpPr>
        <dsp:cNvPr id="0" name=""/>
        <dsp:cNvSpPr/>
      </dsp:nvSpPr>
      <dsp:spPr>
        <a:xfrm>
          <a:off x="3291447" y="968556"/>
          <a:ext cx="2593307" cy="442120"/>
        </a:xfrm>
        <a:custGeom>
          <a:avLst/>
          <a:gdLst/>
          <a:ahLst/>
          <a:cxnLst/>
          <a:rect l="0" t="0" r="0" b="0"/>
          <a:pathLst>
            <a:path>
              <a:moveTo>
                <a:pt x="2593307" y="0"/>
              </a:moveTo>
              <a:lnTo>
                <a:pt x="2593307" y="301291"/>
              </a:lnTo>
              <a:lnTo>
                <a:pt x="0" y="301291"/>
              </a:lnTo>
              <a:lnTo>
                <a:pt x="0" y="442120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AB6AB1-B881-4045-A615-AF390FC74489}">
      <dsp:nvSpPr>
        <dsp:cNvPr id="0" name=""/>
        <dsp:cNvSpPr/>
      </dsp:nvSpPr>
      <dsp:spPr>
        <a:xfrm>
          <a:off x="5124662" y="3240"/>
          <a:ext cx="1520183" cy="9653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8FF4F1B-C11A-4E71-A65D-1EC7C599DE11}">
      <dsp:nvSpPr>
        <dsp:cNvPr id="0" name=""/>
        <dsp:cNvSpPr/>
      </dsp:nvSpPr>
      <dsp:spPr>
        <a:xfrm>
          <a:off x="5293572" y="163704"/>
          <a:ext cx="1520183" cy="9653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+mn-lt"/>
            </a:rPr>
            <a:t>Information Committee</a:t>
          </a:r>
        </a:p>
      </dsp:txBody>
      <dsp:txXfrm>
        <a:off x="5321845" y="191977"/>
        <a:ext cx="1463637" cy="908770"/>
      </dsp:txXfrm>
    </dsp:sp>
    <dsp:sp modelId="{D795DDE6-472D-44E3-BBBF-DBC46C2106CC}">
      <dsp:nvSpPr>
        <dsp:cNvPr id="0" name=""/>
        <dsp:cNvSpPr/>
      </dsp:nvSpPr>
      <dsp:spPr>
        <a:xfrm>
          <a:off x="2531355" y="1410676"/>
          <a:ext cx="1520183" cy="965316"/>
        </a:xfrm>
        <a:prstGeom prst="roundRect">
          <a:avLst>
            <a:gd name="adj" fmla="val 10000"/>
          </a:avLst>
        </a:prstGeom>
        <a:solidFill>
          <a:srgbClr val="D3481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A2062DF-2D21-4655-A6E6-9E5382056F52}">
      <dsp:nvSpPr>
        <dsp:cNvPr id="0" name=""/>
        <dsp:cNvSpPr/>
      </dsp:nvSpPr>
      <dsp:spPr>
        <a:xfrm>
          <a:off x="2700265" y="1571140"/>
          <a:ext cx="1520183" cy="9653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kern="1200" dirty="0">
              <a:latin typeface="+mj-lt"/>
            </a:rPr>
            <a:t>Message/ Content Committee</a:t>
          </a:r>
        </a:p>
      </dsp:txBody>
      <dsp:txXfrm>
        <a:off x="2728538" y="1599413"/>
        <a:ext cx="1463637" cy="908770"/>
      </dsp:txXfrm>
    </dsp:sp>
    <dsp:sp modelId="{436D4C47-25FE-4E49-A54F-3C34CAD776AE}">
      <dsp:nvSpPr>
        <dsp:cNvPr id="0" name=""/>
        <dsp:cNvSpPr/>
      </dsp:nvSpPr>
      <dsp:spPr>
        <a:xfrm>
          <a:off x="644122" y="2818113"/>
          <a:ext cx="2000120" cy="1432114"/>
        </a:xfrm>
        <a:prstGeom prst="roundRect">
          <a:avLst>
            <a:gd name="adj" fmla="val 10000"/>
          </a:avLst>
        </a:prstGeom>
        <a:solidFill>
          <a:srgbClr val="9B2D1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0C69B76-8E9D-4F3B-A99D-082B174A677C}">
      <dsp:nvSpPr>
        <dsp:cNvPr id="0" name=""/>
        <dsp:cNvSpPr/>
      </dsp:nvSpPr>
      <dsp:spPr>
        <a:xfrm>
          <a:off x="813031" y="2978577"/>
          <a:ext cx="2000120" cy="14321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300"/>
            </a:spcAft>
            <a:buNone/>
          </a:pPr>
          <a:r>
            <a:rPr lang="en-US" sz="1600" kern="1200" dirty="0">
              <a:latin typeface="+mj-lt"/>
            </a:rPr>
            <a:t>Brochure design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300"/>
            </a:spcAft>
            <a:buNone/>
          </a:pPr>
          <a:r>
            <a:rPr lang="en-US" sz="1600" kern="1200" dirty="0">
              <a:latin typeface="+mj-lt"/>
            </a:rPr>
            <a:t>FAQs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300"/>
            </a:spcAft>
            <a:buNone/>
          </a:pPr>
          <a:r>
            <a:rPr lang="en-US" sz="1600" kern="1200" dirty="0">
              <a:latin typeface="+mj-lt"/>
            </a:rPr>
            <a:t>Project Benefits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300"/>
            </a:spcAft>
            <a:buNone/>
          </a:pPr>
          <a:r>
            <a:rPr lang="en-US" sz="1600" kern="1200" dirty="0">
              <a:latin typeface="+mj-lt"/>
            </a:rPr>
            <a:t>Finance Section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300"/>
            </a:spcAft>
            <a:buNone/>
          </a:pPr>
          <a:r>
            <a:rPr lang="en-US" sz="1600" kern="1200" dirty="0">
              <a:latin typeface="+mj-lt"/>
            </a:rPr>
            <a:t>Newspaper Ads</a:t>
          </a:r>
        </a:p>
      </dsp:txBody>
      <dsp:txXfrm>
        <a:off x="854976" y="3020522"/>
        <a:ext cx="1916230" cy="1348224"/>
      </dsp:txXfrm>
    </dsp:sp>
    <dsp:sp modelId="{8754A85C-92F8-46F3-9D89-F3E72D42F9D7}">
      <dsp:nvSpPr>
        <dsp:cNvPr id="0" name=""/>
        <dsp:cNvSpPr/>
      </dsp:nvSpPr>
      <dsp:spPr>
        <a:xfrm>
          <a:off x="2982061" y="2818113"/>
          <a:ext cx="2956711" cy="1432114"/>
        </a:xfrm>
        <a:prstGeom prst="roundRect">
          <a:avLst>
            <a:gd name="adj" fmla="val 10000"/>
          </a:avLst>
        </a:prstGeom>
        <a:solidFill>
          <a:srgbClr val="9B2D1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1506C49-2332-4125-9155-2399A712A215}">
      <dsp:nvSpPr>
        <dsp:cNvPr id="0" name=""/>
        <dsp:cNvSpPr/>
      </dsp:nvSpPr>
      <dsp:spPr>
        <a:xfrm>
          <a:off x="3150970" y="2978577"/>
          <a:ext cx="2956711" cy="14321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j-lt"/>
            </a:rPr>
            <a:t>Website design/content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j-lt"/>
            </a:rPr>
            <a:t>Email contact list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j-lt"/>
            </a:rPr>
            <a:t>Develop information contact pieces</a:t>
          </a:r>
        </a:p>
      </dsp:txBody>
      <dsp:txXfrm>
        <a:off x="3192915" y="3020522"/>
        <a:ext cx="2872821" cy="1348224"/>
      </dsp:txXfrm>
    </dsp:sp>
    <dsp:sp modelId="{A9FA3416-E715-474A-B958-4A66BBF1070A}">
      <dsp:nvSpPr>
        <dsp:cNvPr id="0" name=""/>
        <dsp:cNvSpPr/>
      </dsp:nvSpPr>
      <dsp:spPr>
        <a:xfrm>
          <a:off x="7717969" y="1410676"/>
          <a:ext cx="1520183" cy="965316"/>
        </a:xfrm>
        <a:prstGeom prst="roundRect">
          <a:avLst>
            <a:gd name="adj" fmla="val 10000"/>
          </a:avLst>
        </a:prstGeom>
        <a:solidFill>
          <a:srgbClr val="D3481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4B978FB-7110-495E-904C-BE0EC27BD4E0}">
      <dsp:nvSpPr>
        <dsp:cNvPr id="0" name=""/>
        <dsp:cNvSpPr/>
      </dsp:nvSpPr>
      <dsp:spPr>
        <a:xfrm>
          <a:off x="7886879" y="1571140"/>
          <a:ext cx="1520183" cy="9653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kern="1200" dirty="0">
              <a:latin typeface="+mj-lt"/>
            </a:rPr>
            <a:t>Voter Contact Committee</a:t>
          </a:r>
        </a:p>
      </dsp:txBody>
      <dsp:txXfrm>
        <a:off x="7915152" y="1599413"/>
        <a:ext cx="1463637" cy="908770"/>
      </dsp:txXfrm>
    </dsp:sp>
    <dsp:sp modelId="{A3381D8F-7B04-4BA6-B432-7EC81F6F7DC3}">
      <dsp:nvSpPr>
        <dsp:cNvPr id="0" name=""/>
        <dsp:cNvSpPr/>
      </dsp:nvSpPr>
      <dsp:spPr>
        <a:xfrm>
          <a:off x="6276591" y="2818113"/>
          <a:ext cx="2058662" cy="1434450"/>
        </a:xfrm>
        <a:prstGeom prst="roundRect">
          <a:avLst>
            <a:gd name="adj" fmla="val 10000"/>
          </a:avLst>
        </a:prstGeom>
        <a:solidFill>
          <a:srgbClr val="9B2D1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BFF71B-A1E4-4875-BE83-D463222427B1}">
      <dsp:nvSpPr>
        <dsp:cNvPr id="0" name=""/>
        <dsp:cNvSpPr/>
      </dsp:nvSpPr>
      <dsp:spPr>
        <a:xfrm>
          <a:off x="6445500" y="2978577"/>
          <a:ext cx="2058662" cy="14344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j-lt"/>
            </a:rPr>
            <a:t>Registered voter list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j-lt"/>
            </a:rPr>
            <a:t>‘Inform’ every voter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j-lt"/>
            </a:rPr>
            <a:t>GOTV</a:t>
          </a:r>
        </a:p>
      </dsp:txBody>
      <dsp:txXfrm>
        <a:off x="6487514" y="3020591"/>
        <a:ext cx="1974634" cy="1350422"/>
      </dsp:txXfrm>
    </dsp:sp>
    <dsp:sp modelId="{44FE28D7-3397-4C81-BBF9-DE4191F1A543}">
      <dsp:nvSpPr>
        <dsp:cNvPr id="0" name=""/>
        <dsp:cNvSpPr/>
      </dsp:nvSpPr>
      <dsp:spPr>
        <a:xfrm>
          <a:off x="8673072" y="2818113"/>
          <a:ext cx="2006459" cy="1434450"/>
        </a:xfrm>
        <a:prstGeom prst="roundRect">
          <a:avLst>
            <a:gd name="adj" fmla="val 10000"/>
          </a:avLst>
        </a:prstGeom>
        <a:solidFill>
          <a:srgbClr val="9B2D1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3A34289-3C6E-4C84-833F-B1469D690AFA}">
      <dsp:nvSpPr>
        <dsp:cNvPr id="0" name=""/>
        <dsp:cNvSpPr/>
      </dsp:nvSpPr>
      <dsp:spPr>
        <a:xfrm>
          <a:off x="8841981" y="2978577"/>
          <a:ext cx="2006459" cy="14344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+mj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j-lt"/>
            </a:rPr>
            <a:t>Information Booths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j-lt"/>
            </a:rPr>
            <a:t>Voter Registration Drive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+mj-lt"/>
          </a:endParaRPr>
        </a:p>
      </dsp:txBody>
      <dsp:txXfrm>
        <a:off x="8883995" y="3020591"/>
        <a:ext cx="1922431" cy="13504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8D9FE2-0120-4499-A184-E6958D776C15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8F3331-26BD-4328-BE45-F2BAD2E2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3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B7B3DA52-34C3-AAC2-9E77-77AB2DE107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222525E0-DAE0-9E51-3D02-3897334C28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Verify various dates…</a:t>
            </a: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58A9683A-7E48-B4E3-E1B6-E5530F722F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613" indent="-227013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E6D0E6-AFCD-4973-8194-142A7F8F3478}" type="slidenum">
              <a:rPr lang="en-US" altLang="en-US" smtClean="0"/>
              <a:pPr>
                <a:spcBef>
                  <a:spcPct val="0"/>
                </a:spcBef>
              </a:pPr>
              <a:t>62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B3A9C-E4D1-48C2-AB95-B3446810DA5B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A18AF-25D4-4873-B083-2155D5DE5F1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triv.tv | Live Upcoming High School Events">
            <a:extLst>
              <a:ext uri="{FF2B5EF4-FFF2-40B4-BE49-F238E27FC236}">
                <a16:creationId xmlns:a16="http://schemas.microsoft.com/office/drawing/2014/main" id="{2E6B8188-E99B-3227-8957-433F1406B3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71" y="347375"/>
            <a:ext cx="1640892" cy="164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514B697-EB07-A0E6-987F-0B5A36D6F3B1}"/>
              </a:ext>
            </a:extLst>
          </p:cNvPr>
          <p:cNvSpPr/>
          <p:nvPr userDrawn="1"/>
        </p:nvSpPr>
        <p:spPr>
          <a:xfrm>
            <a:off x="10808400" y="5937697"/>
            <a:ext cx="494522" cy="318796"/>
          </a:xfrm>
          <a:prstGeom prst="triangle">
            <a:avLst/>
          </a:prstGeom>
          <a:noFill/>
          <a:ln>
            <a:solidFill>
              <a:srgbClr val="D800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036DF05A-1840-1490-42AA-1EE2FCB6BE67}"/>
              </a:ext>
            </a:extLst>
          </p:cNvPr>
          <p:cNvSpPr/>
          <p:nvPr userDrawn="1"/>
        </p:nvSpPr>
        <p:spPr>
          <a:xfrm>
            <a:off x="10808400" y="6021696"/>
            <a:ext cx="494522" cy="320193"/>
          </a:xfrm>
          <a:prstGeom prst="triangle">
            <a:avLst>
              <a:gd name="adj" fmla="val 50000"/>
            </a:avLst>
          </a:prstGeom>
          <a:solidFill>
            <a:srgbClr val="D34817"/>
          </a:solidFill>
          <a:ln>
            <a:solidFill>
              <a:srgbClr val="D348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D0B0C9-DE5B-1342-23B7-6E186FFFA2F0}"/>
              </a:ext>
            </a:extLst>
          </p:cNvPr>
          <p:cNvSpPr txBox="1"/>
          <p:nvPr userDrawn="1"/>
        </p:nvSpPr>
        <p:spPr>
          <a:xfrm>
            <a:off x="2292563" y="1653597"/>
            <a:ext cx="2971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tabLst>
                <a:tab pos="1082675" algn="l"/>
              </a:tabLst>
            </a:pPr>
            <a:r>
              <a:rPr lang="en-US" dirty="0">
                <a:latin typeface="+mj-lt"/>
                <a:ea typeface="Roboto Condensed" panose="02000000000000000000" pitchFamily="2" charset="0"/>
              </a:rPr>
              <a:t>FACILITY PROJECT</a:t>
            </a:r>
            <a:endParaRPr lang="en-US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F2E2CF-C3B7-730E-D74C-0228B79E34A2}"/>
              </a:ext>
            </a:extLst>
          </p:cNvPr>
          <p:cNvSpPr txBox="1"/>
          <p:nvPr userDrawn="1"/>
        </p:nvSpPr>
        <p:spPr>
          <a:xfrm>
            <a:off x="2292563" y="1092201"/>
            <a:ext cx="48170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effectLst/>
                <a:latin typeface="Fave Script Bold Pro" pitchFamily="2" charset="0"/>
                <a:ea typeface="Roboto Condensed" panose="02000000000000000000" pitchFamily="2" charset="0"/>
              </a:rPr>
              <a:t>Randolph Cardinals</a:t>
            </a:r>
            <a:endParaRPr lang="en-US" sz="4000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F77E956B-C3C3-2A2E-ED3A-79154F31A623}"/>
              </a:ext>
            </a:extLst>
          </p:cNvPr>
          <p:cNvSpPr/>
          <p:nvPr userDrawn="1"/>
        </p:nvSpPr>
        <p:spPr>
          <a:xfrm rot="5400000">
            <a:off x="8085" y="932539"/>
            <a:ext cx="494522" cy="318796"/>
          </a:xfrm>
          <a:prstGeom prst="triangle">
            <a:avLst/>
          </a:prstGeom>
          <a:noFill/>
          <a:ln>
            <a:solidFill>
              <a:srgbClr val="D800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41B4AC9D-0722-E1E3-3DAA-7D23FE77A71D}"/>
              </a:ext>
            </a:extLst>
          </p:cNvPr>
          <p:cNvSpPr/>
          <p:nvPr userDrawn="1"/>
        </p:nvSpPr>
        <p:spPr>
          <a:xfrm rot="5400000">
            <a:off x="-77640" y="940338"/>
            <a:ext cx="494522" cy="320193"/>
          </a:xfrm>
          <a:prstGeom prst="triangle">
            <a:avLst>
              <a:gd name="adj" fmla="val 50000"/>
            </a:avLst>
          </a:prstGeom>
          <a:solidFill>
            <a:srgbClr val="D34817"/>
          </a:solidFill>
          <a:ln>
            <a:solidFill>
              <a:srgbClr val="D348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24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B3A9C-E4D1-48C2-AB95-B3446810DA5B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A18AF-25D4-4873-B083-2155D5DE5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20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B3A9C-E4D1-48C2-AB95-B3446810DA5B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A18AF-25D4-4873-B083-2155D5DE5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47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2063397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409ED88-76C3-F20F-0E84-0A75949D014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5C633-0E33-4E16-9157-2A4F74942ACD}" type="datetimeFigureOut">
              <a:rPr lang="en-US"/>
              <a:pPr>
                <a:defRPr/>
              </a:pPr>
              <a:t>6/26/2024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F3A855C-C220-6FD7-938E-7A911F9D362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E5C2B1-1B06-5AA2-3729-62DD93C86F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0F8A2-E830-434B-B84F-A9448F04D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9753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B3A9C-E4D1-48C2-AB95-B3446810DA5B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A18AF-25D4-4873-B083-2155D5DE5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86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B3A9C-E4D1-48C2-AB95-B3446810DA5B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A18AF-25D4-4873-B083-2155D5DE5F1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triv.tv | Live Upcoming High School Events">
            <a:extLst>
              <a:ext uri="{FF2B5EF4-FFF2-40B4-BE49-F238E27FC236}">
                <a16:creationId xmlns:a16="http://schemas.microsoft.com/office/drawing/2014/main" id="{BF231ACF-B420-C1D7-B501-3A371300E9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71" y="347375"/>
            <a:ext cx="1640892" cy="164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CA0BEF36-DCAB-0B5F-0E39-6687B340E9E0}"/>
              </a:ext>
            </a:extLst>
          </p:cNvPr>
          <p:cNvSpPr/>
          <p:nvPr userDrawn="1"/>
        </p:nvSpPr>
        <p:spPr>
          <a:xfrm>
            <a:off x="10808400" y="5937697"/>
            <a:ext cx="494522" cy="318796"/>
          </a:xfrm>
          <a:prstGeom prst="triangle">
            <a:avLst/>
          </a:prstGeom>
          <a:noFill/>
          <a:ln>
            <a:solidFill>
              <a:srgbClr val="D800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B6AC36F4-AE7B-B20B-7E5D-1DFC47F0AD4D}"/>
              </a:ext>
            </a:extLst>
          </p:cNvPr>
          <p:cNvSpPr/>
          <p:nvPr userDrawn="1"/>
        </p:nvSpPr>
        <p:spPr>
          <a:xfrm>
            <a:off x="10808400" y="6021696"/>
            <a:ext cx="494522" cy="320193"/>
          </a:xfrm>
          <a:prstGeom prst="triangle">
            <a:avLst>
              <a:gd name="adj" fmla="val 50000"/>
            </a:avLst>
          </a:prstGeom>
          <a:solidFill>
            <a:srgbClr val="D34817"/>
          </a:solidFill>
          <a:ln>
            <a:solidFill>
              <a:srgbClr val="D348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237310-ABFF-C369-E6BC-3C101E330535}"/>
              </a:ext>
            </a:extLst>
          </p:cNvPr>
          <p:cNvSpPr txBox="1"/>
          <p:nvPr userDrawn="1"/>
        </p:nvSpPr>
        <p:spPr>
          <a:xfrm>
            <a:off x="2292563" y="1653597"/>
            <a:ext cx="2971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tabLst>
                <a:tab pos="1082675" algn="l"/>
              </a:tabLst>
            </a:pPr>
            <a:r>
              <a:rPr lang="en-US" dirty="0">
                <a:latin typeface="+mj-lt"/>
                <a:ea typeface="Roboto Condensed" panose="02000000000000000000" pitchFamily="2" charset="0"/>
              </a:rPr>
              <a:t>FACILITY PROJECT</a:t>
            </a:r>
            <a:endParaRPr lang="en-US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7DF172-3804-A3B3-1000-C8E0ECB0AE0C}"/>
              </a:ext>
            </a:extLst>
          </p:cNvPr>
          <p:cNvSpPr txBox="1"/>
          <p:nvPr userDrawn="1"/>
        </p:nvSpPr>
        <p:spPr>
          <a:xfrm>
            <a:off x="2292563" y="1092201"/>
            <a:ext cx="48170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effectLst/>
                <a:latin typeface="Fave Script Bold Pro" pitchFamily="2" charset="0"/>
                <a:ea typeface="Roboto Condensed" panose="02000000000000000000" pitchFamily="2" charset="0"/>
              </a:rPr>
              <a:t>Randolph Cardinals</a:t>
            </a:r>
            <a:endParaRPr lang="en-US" sz="4000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AC0DBE3-4274-108B-86E1-021DFDF60BC7}"/>
              </a:ext>
            </a:extLst>
          </p:cNvPr>
          <p:cNvSpPr/>
          <p:nvPr userDrawn="1"/>
        </p:nvSpPr>
        <p:spPr>
          <a:xfrm rot="5400000">
            <a:off x="8085" y="932539"/>
            <a:ext cx="494522" cy="318796"/>
          </a:xfrm>
          <a:prstGeom prst="triangle">
            <a:avLst/>
          </a:prstGeom>
          <a:noFill/>
          <a:ln>
            <a:solidFill>
              <a:srgbClr val="D800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C6AFBFD2-7793-F205-AA90-C4DF94BDA4A4}"/>
              </a:ext>
            </a:extLst>
          </p:cNvPr>
          <p:cNvSpPr/>
          <p:nvPr userDrawn="1"/>
        </p:nvSpPr>
        <p:spPr>
          <a:xfrm rot="5400000">
            <a:off x="-77640" y="940338"/>
            <a:ext cx="494522" cy="320193"/>
          </a:xfrm>
          <a:prstGeom prst="triangle">
            <a:avLst>
              <a:gd name="adj" fmla="val 50000"/>
            </a:avLst>
          </a:prstGeom>
          <a:solidFill>
            <a:srgbClr val="D34817"/>
          </a:solidFill>
          <a:ln>
            <a:solidFill>
              <a:srgbClr val="D348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62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B3A9C-E4D1-48C2-AB95-B3446810DA5B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A18AF-25D4-4873-B083-2155D5DE5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06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B3A9C-E4D1-48C2-AB95-B3446810DA5B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A18AF-25D4-4873-B083-2155D5DE5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8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B3A9C-E4D1-48C2-AB95-B3446810DA5B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A18AF-25D4-4873-B083-2155D5DE5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520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B3A9C-E4D1-48C2-AB95-B3446810DA5B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A18AF-25D4-4873-B083-2155D5DE5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70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FBB3A9C-E4D1-48C2-AB95-B3446810DA5B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DA18AF-25D4-4873-B083-2155D5DE5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B3A9C-E4D1-48C2-AB95-B3446810DA5B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A18AF-25D4-4873-B083-2155D5DE5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8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FBB3A9C-E4D1-48C2-AB95-B3446810DA5B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ADA18AF-25D4-4873-B083-2155D5DE5F1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33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FB3F0-9D9E-E273-188C-043D03D57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Randolph Public Schools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15F4FD-E748-E880-5A59-F847568C74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Steering committee meeting</a:t>
            </a:r>
          </a:p>
          <a:p>
            <a:r>
              <a:rPr lang="en-US" dirty="0"/>
              <a:t>June 25, 2024</a:t>
            </a:r>
          </a:p>
        </p:txBody>
      </p:sp>
    </p:spTree>
    <p:extLst>
      <p:ext uri="{BB962C8B-B14F-4D97-AF65-F5344CB8AC3E}">
        <p14:creationId xmlns:p14="http://schemas.microsoft.com/office/powerpoint/2010/main" val="2722349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6CDC75-51FD-488B-B9BA-8A42E7C4F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649" y="3301993"/>
            <a:ext cx="12701" cy="254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41ED3F-17AE-4209-935B-73834740F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649" y="0"/>
            <a:ext cx="9406516" cy="631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29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2D5CB4-E7B8-496B-AAD9-2C2E60BC4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907" y="0"/>
            <a:ext cx="9400934" cy="631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2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2DDF44-F469-463B-B942-CC6D2A4EC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697" y="0"/>
            <a:ext cx="9384464" cy="631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88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A2F42E-6805-4DC1-8955-CDDCD050C0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307" y="0"/>
            <a:ext cx="933403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88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586DA8-29F7-4D84-8249-22639B5E9B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720" y="71120"/>
            <a:ext cx="9328574" cy="62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87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84C9B9-6B94-4D40-A6A9-17C9FE3C9E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960" y="90170"/>
            <a:ext cx="8351520" cy="62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19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678385-E2DC-46BD-9511-0D4A6B8EB8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890" y="0"/>
            <a:ext cx="4678680" cy="623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78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E2E032-3ACE-4208-849A-6ECCBDA124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680" y="91440"/>
            <a:ext cx="8331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22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FC647-77C5-4695-B825-9DE0AFC3E8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840" y="91440"/>
            <a:ext cx="8341360" cy="625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35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D69EC8-CE60-415D-A9A7-2AA6059537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8160" y="81280"/>
            <a:ext cx="8341360" cy="625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19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1E76B-5D3A-C3EA-EDAC-FCA2F478D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Meeting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3B0EF-8470-E25F-C0CD-EC2373646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776" y="1845734"/>
            <a:ext cx="9967903" cy="4023360"/>
          </a:xfrm>
        </p:spPr>
        <p:txBody>
          <a:bodyPr>
            <a:normAutofit/>
          </a:bodyPr>
          <a:lstStyle/>
          <a:p>
            <a:pPr marL="574675" indent="-574675">
              <a:buFont typeface="Wingdings" panose="05000000000000000000" pitchFamily="2" charset="2"/>
              <a:buChar char="Ø"/>
            </a:pPr>
            <a:r>
              <a:rPr lang="en-US" sz="2800" dirty="0"/>
              <a:t>Overview of 2021 Ag Plans</a:t>
            </a:r>
          </a:p>
          <a:p>
            <a:pPr marL="574675" indent="-574675">
              <a:buFont typeface="Wingdings" panose="05000000000000000000" pitchFamily="2" charset="2"/>
              <a:buChar char="Ø"/>
            </a:pPr>
            <a:r>
              <a:rPr lang="en-US" sz="2800" dirty="0"/>
              <a:t>Cost Estimates for Ag Building</a:t>
            </a:r>
          </a:p>
          <a:p>
            <a:pPr marL="574675" indent="-574675">
              <a:buFont typeface="Wingdings" panose="05000000000000000000" pitchFamily="2" charset="2"/>
              <a:buChar char="Ø"/>
            </a:pPr>
            <a:r>
              <a:rPr lang="en-US" sz="2800" dirty="0"/>
              <a:t>Financial information</a:t>
            </a:r>
          </a:p>
          <a:p>
            <a:pPr marL="574675" indent="-574675">
              <a:buFont typeface="Wingdings" panose="05000000000000000000" pitchFamily="2" charset="2"/>
              <a:buChar char="Ø"/>
            </a:pPr>
            <a:r>
              <a:rPr lang="en-US" sz="2800" dirty="0"/>
              <a:t>Tours</a:t>
            </a:r>
          </a:p>
          <a:p>
            <a:pPr marL="574675" indent="-574675">
              <a:buFont typeface="Wingdings" panose="05000000000000000000" pitchFamily="2" charset="2"/>
              <a:buChar char="Ø"/>
            </a:pPr>
            <a:r>
              <a:rPr lang="en-US" sz="2800" dirty="0"/>
              <a:t>Bond Amount and Tax Impact Survey</a:t>
            </a:r>
          </a:p>
          <a:p>
            <a:pPr marL="574675" indent="-574675">
              <a:buFont typeface="Wingdings" panose="05000000000000000000" pitchFamily="2" charset="2"/>
              <a:buChar char="Ø"/>
            </a:pPr>
            <a:r>
              <a:rPr lang="en-US" sz="2800" dirty="0"/>
              <a:t>Steering Committee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1563233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AAB8EE-10DD-43E5-9FA0-9CF90C4A21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360" y="71120"/>
            <a:ext cx="8331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49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61C4D0-F01A-48CB-8BA6-C8F9CC1FEF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200" y="81280"/>
            <a:ext cx="8300720" cy="622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58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837182-26E5-4ADD-9485-5888CB702F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280" y="71120"/>
            <a:ext cx="829056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21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0360D-7413-4911-97CD-2837C54F1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Middle/High School</a:t>
            </a:r>
          </a:p>
        </p:txBody>
      </p:sp>
    </p:spTree>
    <p:extLst>
      <p:ext uri="{BB962C8B-B14F-4D97-AF65-F5344CB8AC3E}">
        <p14:creationId xmlns:p14="http://schemas.microsoft.com/office/powerpoint/2010/main" val="1355381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F73C5A-ACAF-4EE6-7D3D-A7E440116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918795" y="-1352406"/>
            <a:ext cx="6127347" cy="912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00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02BE90-D000-C302-9C90-A17621514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61357" y="-1509606"/>
            <a:ext cx="6302343" cy="932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79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40D0BF-E455-4C10-A84C-EF3217C8D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000000"/>
                </a:solidFill>
              </a:rPr>
            </a:br>
            <a:br>
              <a:rPr lang="en-US" b="1" dirty="0">
                <a:solidFill>
                  <a:srgbClr val="000000"/>
                </a:solidFill>
              </a:rPr>
            </a:br>
            <a:br>
              <a:rPr lang="en-US" b="1" dirty="0">
                <a:solidFill>
                  <a:srgbClr val="000000"/>
                </a:solidFill>
              </a:rPr>
            </a:br>
            <a:br>
              <a:rPr lang="en-US" b="1" dirty="0">
                <a:solidFill>
                  <a:srgbClr val="000000"/>
                </a:solidFill>
              </a:rPr>
            </a:br>
            <a:br>
              <a:rPr lang="en-US" b="1" dirty="0">
                <a:solidFill>
                  <a:srgbClr val="000000"/>
                </a:solidFill>
              </a:rPr>
            </a:b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Structural Repairs and Roofing</a:t>
            </a:r>
            <a:endParaRPr lang="en-US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483DFD2-C818-18D3-9EA4-BB04D893D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21105" y="2314576"/>
            <a:ext cx="4103370" cy="4023360"/>
          </a:xfrm>
        </p:spPr>
        <p:txBody>
          <a:bodyPr>
            <a:normAutofit/>
          </a:bodyPr>
          <a:lstStyle/>
          <a:p>
            <a:pPr marL="282575" indent="-282575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/>
              <a:t>Evaluation of structural damage around the chimney</a:t>
            </a:r>
          </a:p>
          <a:p>
            <a:pPr marL="282575" indent="-282575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/>
              <a:t>Repair and replacement of decking, insulation, and roofing</a:t>
            </a:r>
          </a:p>
          <a:p>
            <a:pPr marL="282575" indent="-282575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/>
              <a:t>Current leak where the lower roof abuts the original gymnasium</a:t>
            </a:r>
          </a:p>
          <a:p>
            <a:pPr marL="282575" indent="-282575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/>
              <a:t>Investigation of potential mold/roof leak along west wall of north gymnasium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B779D10-B9C0-2D4D-F2B9-29B528D46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2" y="2314577"/>
            <a:ext cx="4937760" cy="4023360"/>
          </a:xfrm>
        </p:spPr>
        <p:txBody>
          <a:bodyPr>
            <a:normAutofit/>
          </a:bodyPr>
          <a:lstStyle/>
          <a:p>
            <a:pPr marL="339725" indent="-339725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/>
              <a:t>Replace all damaged decking</a:t>
            </a:r>
          </a:p>
          <a:p>
            <a:pPr marL="339725" indent="-339725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/>
              <a:t>Install new sloped insulation system and EPDM roofing</a:t>
            </a:r>
          </a:p>
          <a:p>
            <a:pPr marL="339725" indent="-339725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/>
              <a:t>Apply weather barrier to existing gymnasium brick wall</a:t>
            </a:r>
          </a:p>
          <a:p>
            <a:pPr marL="339725" indent="-339725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/>
              <a:t>Install rain screen with proper flashings</a:t>
            </a:r>
          </a:p>
          <a:p>
            <a:pPr marL="339725" indent="-339725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/>
              <a:t>TBD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endParaRPr lang="en-US" dirty="0"/>
          </a:p>
          <a:p>
            <a:pPr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C9A2BED-1AF8-FBBE-F975-7097C3F22FDF}"/>
              </a:ext>
            </a:extLst>
          </p:cNvPr>
          <p:cNvSpPr txBox="1">
            <a:spLocks/>
          </p:cNvSpPr>
          <p:nvPr/>
        </p:nvSpPr>
        <p:spPr>
          <a:xfrm>
            <a:off x="1097280" y="1846052"/>
            <a:ext cx="2595831" cy="7362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all" dirty="0"/>
              <a:t>Objectives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241606-A234-FB3C-1787-FC39AC4590AF}"/>
              </a:ext>
            </a:extLst>
          </p:cNvPr>
          <p:cNvSpPr txBox="1">
            <a:spLocks/>
          </p:cNvSpPr>
          <p:nvPr/>
        </p:nvSpPr>
        <p:spPr>
          <a:xfrm>
            <a:off x="4882718" y="1846052"/>
            <a:ext cx="6272962" cy="736282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all"/>
              <a:t>Construction Solutions</a:t>
            </a:r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3440255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1E857F-1A05-4F02-8A0E-BA593252EE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280" y="71120"/>
            <a:ext cx="8331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28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4F53C1-8944-44FC-B518-AA9ACFC93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670" y="73573"/>
            <a:ext cx="10223743" cy="624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38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C4D88-6214-493B-9C92-9B4721EE0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Fire Sprinkler System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3C4975-0AD9-8DCB-0FF0-8CBB44A85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113912" cy="736282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91B92-D96E-40E3-B061-61F2177162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3192" y="2582334"/>
            <a:ext cx="3948000" cy="3378200"/>
          </a:xfrm>
        </p:spPr>
        <p:txBody>
          <a:bodyPr/>
          <a:lstStyle/>
          <a:p>
            <a:pPr marL="339725" indent="-339725">
              <a:buFont typeface="Wingdings" panose="05000000000000000000" pitchFamily="2" charset="2"/>
              <a:buChar char="Ø"/>
            </a:pPr>
            <a:r>
              <a:rPr lang="en-US" dirty="0"/>
              <a:t>Evaluation of existing fire sprinkler system coverage</a:t>
            </a:r>
          </a:p>
          <a:p>
            <a:pPr marL="339725" indent="-339725">
              <a:buFont typeface="Wingdings" panose="05000000000000000000" pitchFamily="2" charset="2"/>
              <a:buChar char="Ø"/>
            </a:pPr>
            <a:r>
              <a:rPr lang="en-US" dirty="0"/>
              <a:t>Addition of fire sprinklers to cover the entire building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70B79B-03CE-DC0C-D835-86AD8620B4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52730" y="1846052"/>
            <a:ext cx="5402950" cy="736282"/>
          </a:xfrm>
        </p:spPr>
        <p:txBody>
          <a:bodyPr/>
          <a:lstStyle/>
          <a:p>
            <a:r>
              <a:rPr lang="en-US" dirty="0"/>
              <a:t>Construction Solutions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7E129F-9E7B-9BBA-B5A5-972D48F425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52730" y="2582334"/>
            <a:ext cx="4409365" cy="3378200"/>
          </a:xfrm>
        </p:spPr>
        <p:txBody>
          <a:bodyPr/>
          <a:lstStyle/>
          <a:p>
            <a:pPr marL="339725" indent="-339725">
              <a:buFont typeface="Wingdings" panose="05000000000000000000" pitchFamily="2" charset="2"/>
              <a:buChar char="Ø"/>
            </a:pPr>
            <a:r>
              <a:rPr lang="en-US" dirty="0"/>
              <a:t>Add to the existing fire sprinkler system to provide complete coverage to the entire building</a:t>
            </a:r>
          </a:p>
        </p:txBody>
      </p:sp>
    </p:spTree>
    <p:extLst>
      <p:ext uri="{BB962C8B-B14F-4D97-AF65-F5344CB8AC3E}">
        <p14:creationId xmlns:p14="http://schemas.microsoft.com/office/powerpoint/2010/main" val="1515591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C97B0-A62E-3EDD-31FC-13EDC6C119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7723" y="223737"/>
            <a:ext cx="10058400" cy="695865"/>
          </a:xfrm>
        </p:spPr>
        <p:txBody>
          <a:bodyPr>
            <a:normAutofit fontScale="90000"/>
          </a:bodyPr>
          <a:lstStyle/>
          <a:p>
            <a:r>
              <a:rPr lang="en-US" dirty="0"/>
              <a:t>Facility Bond Committee Schedule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087ED9-32CE-F4AB-D3FF-41F3BE6C09B9}"/>
              </a:ext>
            </a:extLst>
          </p:cNvPr>
          <p:cNvSpPr txBox="1"/>
          <p:nvPr/>
        </p:nvSpPr>
        <p:spPr>
          <a:xfrm>
            <a:off x="527723" y="919602"/>
            <a:ext cx="11447026" cy="5394960"/>
          </a:xfrm>
          <a:prstGeom prst="rect">
            <a:avLst/>
          </a:prstGeom>
          <a:noFill/>
        </p:spPr>
        <p:txBody>
          <a:bodyPr wrap="square" numCol="3" spcCol="274320">
            <a:spAutoFit/>
          </a:bodyPr>
          <a:lstStyle/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October 9, 2020: </a:t>
            </a:r>
            <a:r>
              <a:rPr lang="en-US" sz="1250" spc="-5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Proposal for Vo Ag Building submitted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March 3, 2021: </a:t>
            </a:r>
            <a:r>
              <a:rPr lang="en-US" sz="1250" spc="-5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Owner / Architect contract signed for Vocational Ag Building Design with </a:t>
            </a:r>
            <a:r>
              <a:rPr lang="en-US" sz="1250" spc="-5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Fakler</a:t>
            </a:r>
            <a:r>
              <a:rPr lang="en-US" sz="1250" spc="-5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 Architects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April 16, 2021: </a:t>
            </a:r>
            <a:r>
              <a:rPr lang="en-US" sz="1250" spc="-5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Vocational Ag Building design begins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February 4, 2022: </a:t>
            </a:r>
            <a:r>
              <a:rPr lang="en-US" sz="1250" spc="-5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Vocational Ag Building design completed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March 17, 2022: </a:t>
            </a:r>
            <a:r>
              <a:rPr lang="en-US" sz="1250" spc="-5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Vocational Building bids due. Lone bid received $3,952,100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November 2, 2023: </a:t>
            </a:r>
            <a:r>
              <a:rPr lang="en-US" sz="1250" spc="-5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Architect and Construction Manager tour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November 13, 2023</a:t>
            </a:r>
            <a:r>
              <a:rPr lang="en-US" sz="1250" b="1" spc="-50" dirty="0"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 </a:t>
            </a:r>
            <a:r>
              <a:rPr lang="en-US" sz="1250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7 PM </a:t>
            </a:r>
            <a:r>
              <a:rPr lang="en-US" sz="1250" spc="-50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Board of Education Meeting</a:t>
            </a:r>
            <a:endParaRPr lang="en-US" sz="1250" spc="-5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Calibri Light" panose="020F03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December 11, 2023</a:t>
            </a:r>
            <a:r>
              <a:rPr lang="en-US" sz="1250" b="1" spc="-50" dirty="0"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 </a:t>
            </a:r>
            <a:r>
              <a:rPr lang="en-US" sz="1250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7 PM </a:t>
            </a:r>
            <a:r>
              <a:rPr lang="en-US" sz="1250" spc="-50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Board of Education Meeting</a:t>
            </a:r>
            <a:endParaRPr lang="en-US" sz="1250" spc="-5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Calibri Light" panose="020F03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January 3, 2024: </a:t>
            </a:r>
            <a:r>
              <a:rPr lang="en-US" sz="1250" spc="-5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Needs assessment with staff and maintenance personnel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January 8, 2024</a:t>
            </a:r>
            <a:r>
              <a:rPr lang="en-US" sz="1250" b="1" spc="-50" dirty="0"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 </a:t>
            </a:r>
            <a:r>
              <a:rPr lang="en-US" sz="1250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7 PM </a:t>
            </a:r>
            <a:r>
              <a:rPr lang="en-US" sz="1250" spc="-50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Board of Education Meeting</a:t>
            </a:r>
            <a:endParaRPr lang="en-US" sz="1250" spc="-5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Calibri Light" panose="020F03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January 30, 2024: </a:t>
            </a:r>
            <a:r>
              <a:rPr lang="en-US" sz="1250" spc="-5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Abatement company site visit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February 12, 2024</a:t>
            </a:r>
            <a:r>
              <a:rPr lang="en-US" sz="1250" b="1" spc="-50" dirty="0"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 </a:t>
            </a:r>
            <a:r>
              <a:rPr lang="en-US" sz="1250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7 PM </a:t>
            </a:r>
            <a:r>
              <a:rPr lang="en-US" sz="1250" spc="-50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Board of Education Meeting</a:t>
            </a:r>
            <a:endParaRPr lang="en-US" sz="1250" spc="-5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Calibri Light" panose="020F03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February 26, 2024: </a:t>
            </a:r>
            <a:r>
              <a:rPr lang="en-US" sz="1250" spc="-5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Kickoff / Facility Tours – Walk the areas under consideration for bond, review the Facility Audit, share the needs list to date. 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March 11, 2024</a:t>
            </a:r>
            <a:r>
              <a:rPr lang="en-US" sz="1250" b="1" spc="-50" dirty="0"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 </a:t>
            </a:r>
            <a:r>
              <a:rPr lang="en-US" sz="1250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7 PM </a:t>
            </a:r>
            <a:r>
              <a:rPr lang="en-US" sz="1250" spc="-50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Board of Education Meeting</a:t>
            </a:r>
            <a:endParaRPr lang="en-US" sz="1250" spc="-5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Calibri Light" panose="020F03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April 4, 2024: </a:t>
            </a:r>
            <a:r>
              <a:rPr lang="en-US" sz="1250" spc="-5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Needs Assessment – We will break into small groups and have each group brainstorm a Needs List based on what they saw on the building/facility tours. These will be recorded and compiled into an overall needs list to be used at the next meeting. 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spc="-5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Process, Facility Audit Summary, Priority Activity and Survey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April 8, 2024</a:t>
            </a:r>
            <a:r>
              <a:rPr lang="en-US" sz="1250" b="1" spc="-50" dirty="0"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 </a:t>
            </a:r>
            <a:r>
              <a:rPr lang="en-US" sz="1250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7 PM </a:t>
            </a:r>
            <a:r>
              <a:rPr lang="en-US" sz="1250" spc="-50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Board of Education Meeting</a:t>
            </a:r>
            <a:endParaRPr lang="en-US" sz="1250" spc="-5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Calibri Light" panose="020F03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April 18, 2024: </a:t>
            </a:r>
            <a:r>
              <a:rPr lang="en-US" sz="1250" spc="-5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Final ranking of Needs List, present financial impact and complete a potential bond $ amount survey the community will support. Cost Estimates for Ag Building will be shared. Additional tours of HS Hallway by PA Gym and Elementary School. 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May 13, 2024</a:t>
            </a:r>
            <a:r>
              <a:rPr lang="en-US" sz="1250" b="1" spc="-50" dirty="0"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 </a:t>
            </a:r>
            <a:r>
              <a:rPr lang="en-US" sz="1250" spc="-50" dirty="0"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7</a:t>
            </a:r>
            <a:r>
              <a:rPr lang="en-US" sz="1250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 PM </a:t>
            </a:r>
            <a:r>
              <a:rPr lang="en-US" sz="1250" spc="-50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Board of Education Meeting</a:t>
            </a:r>
            <a:endParaRPr lang="en-US" sz="1250" spc="-5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Calibri Light" panose="020F03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Week of June 3, 2024</a:t>
            </a:r>
            <a:r>
              <a:rPr lang="en-US" sz="1250" spc="-5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 - drawings and narrative due from architect to BD Construction for cost estimating.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June 6 – June 20, 2024</a:t>
            </a:r>
            <a:r>
              <a:rPr lang="en-US" sz="1250" spc="-5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: BD Construction cost estimating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June 10, 2024</a:t>
            </a:r>
            <a:r>
              <a:rPr lang="en-US" sz="1250" b="1" spc="-50" dirty="0"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 </a:t>
            </a:r>
            <a:r>
              <a:rPr lang="en-US" sz="1250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8 PM </a:t>
            </a:r>
            <a:r>
              <a:rPr lang="en-US" sz="1250" spc="-50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Board of Education Meeting</a:t>
            </a:r>
            <a:endParaRPr lang="en-US" sz="1250" spc="-5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Calibri Light" panose="020F03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effectLst/>
                <a:highlight>
                  <a:srgbClr val="FFFF00"/>
                </a:highlight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June 25, 2024 </a:t>
            </a:r>
            <a:r>
              <a:rPr lang="en-US" sz="1250" b="1" spc="-50" dirty="0">
                <a:highlight>
                  <a:srgbClr val="FFFF00"/>
                </a:highlight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 </a:t>
            </a:r>
            <a:r>
              <a:rPr lang="en-US" sz="1250" spc="-5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7:30 PM: </a:t>
            </a:r>
            <a:r>
              <a:rPr lang="en-US" sz="1250" spc="-5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Fakler</a:t>
            </a:r>
            <a:r>
              <a:rPr lang="en-US" sz="1250" spc="-5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 Architects will present conceptual plans, BD Construction will present costs associated and Northland to present preliminary tax impact.</a:t>
            </a:r>
            <a:r>
              <a:rPr lang="en-US" sz="1250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 </a:t>
            </a:r>
            <a:endParaRPr lang="en-US" sz="1250" spc="-5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Calibri Light" panose="020F0302020204030204" pitchFamily="34" charset="0"/>
            </a:endParaRPr>
          </a:p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50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Preliminary timeline for November election (Tobin)</a:t>
            </a:r>
            <a:endParaRPr lang="en-US" sz="1250" spc="-5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Calibri Light" panose="020F0302020204030204" pitchFamily="34" charset="0"/>
            </a:endParaRPr>
          </a:p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50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Discuss additional steering committee meetings/board workshops as necessary </a:t>
            </a:r>
            <a:endParaRPr lang="en-US" sz="1250" spc="-5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Calibri Light" panose="020F0302020204030204" pitchFamily="34" charset="0"/>
            </a:endParaRPr>
          </a:p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50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Set date for Public Information Meeting (July 29– Aug 2)</a:t>
            </a:r>
            <a:endParaRPr lang="en-US" sz="1250" spc="-5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Calibri Light" panose="020F03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endParaRPr lang="en-US" sz="1250" b="1" spc="-50" dirty="0">
              <a:solidFill>
                <a:srgbClr val="000000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Calibri Light" panose="020F03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July 8, 2024</a:t>
            </a:r>
            <a:r>
              <a:rPr lang="en-US" sz="1250" b="1" spc="-5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 </a:t>
            </a:r>
            <a:r>
              <a:rPr lang="en-US" sz="1250" spc="-5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8</a:t>
            </a:r>
            <a:r>
              <a:rPr lang="en-US" sz="1250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 PM </a:t>
            </a:r>
            <a:r>
              <a:rPr lang="en-US" sz="1250" spc="-50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Board of Education Meeting</a:t>
            </a:r>
            <a:endParaRPr lang="en-US" sz="1250" spc="-5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Calibri Light" panose="020F03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August 12, 2024</a:t>
            </a:r>
            <a:r>
              <a:rPr lang="en-US" sz="1250" b="1" spc="-50" dirty="0"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 </a:t>
            </a:r>
            <a:r>
              <a:rPr lang="en-US" sz="1250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8 PM </a:t>
            </a:r>
            <a:r>
              <a:rPr lang="en-US" sz="1250" spc="-50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Board of Education Meeting</a:t>
            </a:r>
            <a:endParaRPr lang="en-US" sz="1250" spc="-5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Calibri Light" panose="020F0302020204030204" pitchFamily="34" charset="0"/>
            </a:endParaRPr>
          </a:p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50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Agenda to include: Recommendation by the Building Committee and approval of final Schematic Design and Project Budget by the Board of Education.   </a:t>
            </a:r>
            <a:endParaRPr lang="en-US" sz="1250" spc="-5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Calibri Light" panose="020F0302020204030204" pitchFamily="34" charset="0"/>
            </a:endParaRPr>
          </a:p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50" spc="-5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Bond election resolution approved by BOE.</a:t>
            </a:r>
            <a:r>
              <a:rPr lang="en-US" sz="1250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  </a:t>
            </a:r>
            <a:endParaRPr lang="en-US" sz="1250" spc="-5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Calibri Light" panose="020F03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September / October: </a:t>
            </a:r>
            <a:r>
              <a:rPr lang="en-US" sz="1250" spc="-5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B</a:t>
            </a:r>
            <a:r>
              <a:rPr lang="en-US" sz="1250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ond information process including community presentations, website, social media, community coffees, mailers, door knocking, etc. Pre-bond issue election informational sessions by Board of Education, Fiscal Agent, Architect and CM@R.</a:t>
            </a:r>
            <a:endParaRPr lang="en-US" sz="1250" spc="-5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Calibri Light" panose="020F03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solidFill>
                  <a:srgbClr val="FF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September 3</a:t>
            </a:r>
            <a:r>
              <a:rPr lang="en-US" sz="1250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 last day to add special issue for inclusion on general election ballot.</a:t>
            </a:r>
            <a:endParaRPr lang="en-US" sz="1250" spc="-5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Calibri Light" panose="020F0302020204030204" pitchFamily="34" charset="0"/>
            </a:endParaRPr>
          </a:p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US" sz="1250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If resolution isn’t on August board meeting, need special BOE meeting sometime ahead of this date. </a:t>
            </a:r>
          </a:p>
          <a:p>
            <a:pPr marR="0" lvl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September 9, 2024</a:t>
            </a:r>
            <a:r>
              <a:rPr lang="en-US" sz="1250" spc="-50" dirty="0"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 </a:t>
            </a:r>
            <a:r>
              <a:rPr lang="en-US" sz="1250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8 PM </a:t>
            </a:r>
            <a:r>
              <a:rPr lang="en-US" sz="1250" spc="-50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Board of Education Meeting</a:t>
            </a:r>
            <a:endParaRPr lang="en-US" sz="1250" spc="-5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Calibri Light" panose="020F03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October 14, 2024</a:t>
            </a:r>
            <a:r>
              <a:rPr lang="en-US" sz="1250" spc="-50" dirty="0"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 </a:t>
            </a:r>
            <a:r>
              <a:rPr lang="en-US" sz="1250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8 PM </a:t>
            </a:r>
            <a:r>
              <a:rPr lang="en-US" sz="1250" spc="-50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Board of Education Meeting</a:t>
            </a:r>
            <a:endParaRPr lang="en-US" sz="1250" spc="-5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Calibri Light" panose="020F03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600" b="1" spc="-50" dirty="0">
                <a:solidFill>
                  <a:srgbClr val="FF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November 5, 2024: Election Day</a:t>
            </a:r>
            <a:endParaRPr lang="en-US" sz="1600" b="1" spc="-50" dirty="0">
              <a:latin typeface="Roboto Condensed" panose="02000000000000000000" pitchFamily="2" charset="0"/>
              <a:ea typeface="Roboto Condensed" panose="02000000000000000000" pitchFamily="2" charset="0"/>
              <a:cs typeface="Calibri Light" panose="020F03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250" b="1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November 11, 2024</a:t>
            </a:r>
            <a:r>
              <a:rPr lang="en-US" sz="1250" b="1" spc="-50" dirty="0"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 </a:t>
            </a:r>
            <a:r>
              <a:rPr lang="en-US" sz="1250" spc="-5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7 PM </a:t>
            </a:r>
            <a:r>
              <a:rPr lang="en-US" sz="1250" spc="-50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Roboto Condensed" panose="02000000000000000000" pitchFamily="2" charset="0"/>
                <a:ea typeface="Roboto Condensed" panose="02000000000000000000" pitchFamily="2" charset="0"/>
                <a:cs typeface="Calibri Light" panose="020F0302020204030204" pitchFamily="34" charset="0"/>
              </a:rPr>
              <a:t>Board of Education Meeting</a:t>
            </a:r>
            <a:endParaRPr lang="en-US" sz="1250" spc="-5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2533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F1979-AD6A-4548-B259-610CF551C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HVAC and Air Conditioning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0B930-87C9-0BB6-011D-A3F817522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3332677" cy="736282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41312-2DA0-4FE5-A50B-17FC80B2C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3092980" cy="3378200"/>
          </a:xfrm>
        </p:spPr>
        <p:txBody>
          <a:bodyPr>
            <a:normAutofit lnSpcReduction="10000"/>
          </a:bodyPr>
          <a:lstStyle/>
          <a:p>
            <a:pPr marL="282575" indent="-282575">
              <a:buFont typeface="Wingdings" panose="05000000000000000000" pitchFamily="2" charset="2"/>
              <a:buChar char="Ø"/>
            </a:pPr>
            <a:r>
              <a:rPr lang="en-US" dirty="0"/>
              <a:t>A/C and fans to be added to the new gym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303DB4-599A-ABC8-706A-6D5F6A8A2F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44357" y="1846052"/>
            <a:ext cx="5811323" cy="736282"/>
          </a:xfrm>
        </p:spPr>
        <p:txBody>
          <a:bodyPr/>
          <a:lstStyle/>
          <a:p>
            <a:r>
              <a:rPr lang="en-US" dirty="0"/>
              <a:t>Construction Solutions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EA34FD-D3EA-6B4D-3FDA-E909BBDCBF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44356" y="2442099"/>
            <a:ext cx="5166531" cy="3869923"/>
          </a:xfrm>
        </p:spPr>
        <p:txBody>
          <a:bodyPr>
            <a:normAutofit lnSpcReduction="10000"/>
          </a:bodyPr>
          <a:lstStyle/>
          <a:p>
            <a:pPr marL="282575" indent="-282575">
              <a:buFont typeface="Wingdings" panose="05000000000000000000" pitchFamily="2" charset="2"/>
              <a:buChar char="Ø"/>
            </a:pPr>
            <a:r>
              <a:rPr lang="en-US" dirty="0"/>
              <a:t>Replace existing air handler units in mechanical room 208</a:t>
            </a:r>
          </a:p>
          <a:p>
            <a:pPr marL="282575" indent="-282575">
              <a:buFont typeface="Wingdings" panose="05000000000000000000" pitchFamily="2" charset="2"/>
              <a:buChar char="Ø"/>
            </a:pPr>
            <a:r>
              <a:rPr lang="en-US" dirty="0"/>
              <a:t>Provide two new air handling units</a:t>
            </a:r>
          </a:p>
          <a:p>
            <a:pPr marL="741363" lvl="1" indent="-355600">
              <a:buFont typeface="Wingdings" panose="05000000000000000000" pitchFamily="2" charset="2"/>
              <a:buChar char="Ø"/>
            </a:pPr>
            <a:r>
              <a:rPr lang="en-US" dirty="0"/>
              <a:t>Reuse existing ductwork when possible</a:t>
            </a:r>
          </a:p>
          <a:p>
            <a:pPr marL="741363" lvl="1" indent="-355600">
              <a:buFont typeface="Wingdings" panose="05000000000000000000" pitchFamily="2" charset="2"/>
              <a:buChar char="Ø"/>
            </a:pPr>
            <a:r>
              <a:rPr lang="en-US" dirty="0"/>
              <a:t>New condensing units</a:t>
            </a:r>
          </a:p>
          <a:p>
            <a:pPr marL="282575" indent="-282575">
              <a:buFont typeface="Wingdings" panose="05000000000000000000" pitchFamily="2" charset="2"/>
              <a:buChar char="Ø"/>
            </a:pPr>
            <a:r>
              <a:rPr lang="en-US" dirty="0"/>
              <a:t>Replace existing relief air fans</a:t>
            </a:r>
          </a:p>
          <a:p>
            <a:pPr marL="282575" indent="-282575">
              <a:buFont typeface="Wingdings" panose="05000000000000000000" pitchFamily="2" charset="2"/>
              <a:buChar char="Ø"/>
            </a:pPr>
            <a:r>
              <a:rPr lang="en-US" dirty="0"/>
              <a:t>Replace damper actuators</a:t>
            </a:r>
          </a:p>
          <a:p>
            <a:pPr marL="282575" indent="-282575">
              <a:buFont typeface="Wingdings" panose="05000000000000000000" pitchFamily="2" charset="2"/>
              <a:buChar char="Ø"/>
            </a:pPr>
            <a:r>
              <a:rPr lang="en-US" dirty="0"/>
              <a:t>Provide CO2 sensers</a:t>
            </a:r>
          </a:p>
          <a:p>
            <a:pPr marL="282575" indent="-282575">
              <a:buFont typeface="Wingdings" panose="05000000000000000000" pitchFamily="2" charset="2"/>
              <a:buChar char="Ø"/>
            </a:pPr>
            <a:r>
              <a:rPr lang="en-US" dirty="0"/>
              <a:t>Upgrade controls</a:t>
            </a:r>
          </a:p>
          <a:p>
            <a:pPr marL="282575" indent="-282575">
              <a:buFont typeface="Wingdings" panose="05000000000000000000" pitchFamily="2" charset="2"/>
              <a:buChar char="Ø"/>
            </a:pPr>
            <a:r>
              <a:rPr lang="en-US" dirty="0"/>
              <a:t>Provide electrical powers required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672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0CFF2-574E-4EF0-9F73-605DB681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Lighting Upgrades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C609DA-5374-5207-43A9-A01ACA1C9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3057470" cy="736282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98A32-57B7-43A2-AAED-3EACF8227C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3531281" cy="3378200"/>
          </a:xfrm>
        </p:spPr>
        <p:txBody>
          <a:bodyPr/>
          <a:lstStyle/>
          <a:p>
            <a:pPr marL="282575" indent="-282575">
              <a:buFont typeface="Wingdings" panose="05000000000000000000" pitchFamily="2" charset="2"/>
              <a:buChar char="Ø"/>
            </a:pPr>
            <a:r>
              <a:rPr lang="en-US" dirty="0"/>
              <a:t>Improve lighting throughout the building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6F2B1A-BC32-EF6C-B868-00D84DB6E1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20070" y="1846052"/>
            <a:ext cx="5935610" cy="736282"/>
          </a:xfrm>
        </p:spPr>
        <p:txBody>
          <a:bodyPr/>
          <a:lstStyle/>
          <a:p>
            <a:r>
              <a:rPr lang="en-US" dirty="0"/>
              <a:t>Construction Solutions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299034-AEAA-1B1B-2B54-07DD27194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99969" y="2582334"/>
            <a:ext cx="5855711" cy="3378200"/>
          </a:xfrm>
        </p:spPr>
        <p:txBody>
          <a:bodyPr/>
          <a:lstStyle/>
          <a:p>
            <a:pPr marL="339725" indent="-339725">
              <a:buFont typeface="Wingdings" panose="05000000000000000000" pitchFamily="2" charset="2"/>
              <a:buChar char="Ø"/>
            </a:pPr>
            <a:r>
              <a:rPr lang="en-US" dirty="0"/>
              <a:t>Replace existing lights with equivalent LED lights</a:t>
            </a:r>
          </a:p>
          <a:p>
            <a:pPr marL="339725" indent="-339725">
              <a:buFont typeface="Wingdings" panose="05000000000000000000" pitchFamily="2" charset="2"/>
              <a:buChar char="Ø"/>
            </a:pPr>
            <a:r>
              <a:rPr lang="en-US" dirty="0"/>
              <a:t>Provide emergency battery backup</a:t>
            </a:r>
          </a:p>
          <a:p>
            <a:pPr marL="339725" indent="-339725">
              <a:buFont typeface="Wingdings" panose="05000000000000000000" pitchFamily="2" charset="2"/>
              <a:buChar char="Ø"/>
            </a:pPr>
            <a:r>
              <a:rPr lang="en-US" dirty="0"/>
              <a:t>Provide dimmer switches in classrooms</a:t>
            </a:r>
          </a:p>
          <a:p>
            <a:pPr marL="339725" indent="-339725">
              <a:buFont typeface="Wingdings" panose="05000000000000000000" pitchFamily="2" charset="2"/>
              <a:buChar char="Ø"/>
            </a:pPr>
            <a:r>
              <a:rPr lang="en-US" dirty="0"/>
              <a:t>Provide occupancy sensors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4388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33FA0-3A84-4B75-88A9-2EFE3B181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Elementary School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1965D-A4D7-B8BC-E2ED-BDAEC5EDCA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292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7EA38C-175E-4158-A1FA-AC92B7EE5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555" y="0"/>
            <a:ext cx="9340890" cy="627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449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719DD0-FBE1-42D3-BE88-47E32CAFD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25" y="0"/>
            <a:ext cx="9341349" cy="62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09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E8719-2EAD-4C22-9BB1-1D531DF21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Asbestos Abatement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BFC471-D571-809E-36D7-75B4BD8A8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2595831" cy="736282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AD88D3-900A-3A19-1E2D-99CD8D8B98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2356134" cy="3378200"/>
          </a:xfrm>
        </p:spPr>
        <p:txBody>
          <a:bodyPr/>
          <a:lstStyle/>
          <a:p>
            <a:pPr marL="288925" indent="-288925">
              <a:buFont typeface="Wingdings" panose="05000000000000000000" pitchFamily="2" charset="2"/>
              <a:buChar char="Ø"/>
            </a:pPr>
            <a:r>
              <a:rPr lang="en-US" dirty="0"/>
              <a:t>Remove all asbestos-containing materials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7CF76F-709F-1EDB-B52D-3AB66E6CD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82718" y="1846052"/>
            <a:ext cx="6272962" cy="736282"/>
          </a:xfrm>
        </p:spPr>
        <p:txBody>
          <a:bodyPr/>
          <a:lstStyle/>
          <a:p>
            <a:r>
              <a:rPr lang="en-US" dirty="0"/>
              <a:t>Construction Solutions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5E8BE19-DCB7-11B9-5445-3ED7B6212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82718" y="2582334"/>
            <a:ext cx="5252684" cy="3378200"/>
          </a:xfrm>
        </p:spPr>
        <p:txBody>
          <a:bodyPr/>
          <a:lstStyle/>
          <a:p>
            <a:pPr marL="404813" indent="-404813">
              <a:buFont typeface="Wingdings" panose="05000000000000000000" pitchFamily="2" charset="2"/>
              <a:buChar char="Ø"/>
            </a:pPr>
            <a:r>
              <a:rPr lang="en-US" dirty="0"/>
              <a:t>Environmental Services, Inc. has been contracted to remove hazardous materials</a:t>
            </a:r>
          </a:p>
        </p:txBody>
      </p:sp>
    </p:spTree>
    <p:extLst>
      <p:ext uri="{BB962C8B-B14F-4D97-AF65-F5344CB8AC3E}">
        <p14:creationId xmlns:p14="http://schemas.microsoft.com/office/powerpoint/2010/main" val="15936102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01DFC-5CD4-47EF-8B21-EB0E9FDE5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HVAC System Replacement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EF524-58BB-882D-78DC-B45E44EDB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2489299" cy="736282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50EFE-1053-4F1A-8EF0-46533F890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3199512" cy="3378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    Replace HVAC systems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A66999-7B25-FA33-6C25-AE097A7FA0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4660" y="1846052"/>
            <a:ext cx="6051020" cy="736282"/>
          </a:xfrm>
        </p:spPr>
        <p:txBody>
          <a:bodyPr/>
          <a:lstStyle/>
          <a:p>
            <a:r>
              <a:rPr lang="en-US" dirty="0"/>
              <a:t>Construction Solutions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300891-7C5D-9306-9E2A-243B02782E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4660" y="2582334"/>
            <a:ext cx="6051020" cy="3378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Remove all existing equipment and materials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Install new ducted water-sourced heat pump units</a:t>
            </a:r>
          </a:p>
          <a:p>
            <a:pPr marL="625475" lvl="1" indent="-298450">
              <a:buFont typeface="Wingdings" panose="05000000000000000000" pitchFamily="2" charset="2"/>
              <a:buChar char="Ø"/>
            </a:pPr>
            <a:r>
              <a:rPr lang="en-US" dirty="0"/>
              <a:t>Option 1 – new boiler and chiller system</a:t>
            </a:r>
          </a:p>
          <a:p>
            <a:pPr marL="625475" lvl="1" indent="-298450">
              <a:buFont typeface="Wingdings" panose="05000000000000000000" pitchFamily="2" charset="2"/>
              <a:buChar char="Ø"/>
            </a:pPr>
            <a:r>
              <a:rPr lang="en-US" dirty="0"/>
              <a:t>Option 2 – geothermal well-field system</a:t>
            </a:r>
          </a:p>
          <a:p>
            <a:pPr marL="625475" lvl="1" indent="-298450">
              <a:buFont typeface="Wingdings" panose="05000000000000000000" pitchFamily="2" charset="2"/>
              <a:buChar char="Ø"/>
            </a:pPr>
            <a:r>
              <a:rPr lang="en-US" dirty="0"/>
              <a:t>Electrical service will be upgraded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454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825E-5801-5940-9259-FF830295D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Fire Sprinklers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49C0A-5A4B-E718-C8FD-C4DAB85F5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2862161" cy="736282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958C4-CDB5-2D02-4372-CD731F9E6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3279411" cy="3378200"/>
          </a:xfrm>
        </p:spPr>
        <p:txBody>
          <a:bodyPr/>
          <a:lstStyle/>
          <a:p>
            <a:pPr marL="346075" indent="-346075">
              <a:buFont typeface="Wingdings" panose="05000000000000000000" pitchFamily="2" charset="2"/>
              <a:buChar char="Ø"/>
            </a:pPr>
            <a:r>
              <a:rPr lang="en-US" dirty="0"/>
              <a:t> Add fire sprinklers to the building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95DA48-FFD1-E0DF-21AB-DC662DC595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98128" y="1846052"/>
            <a:ext cx="6157552" cy="736282"/>
          </a:xfrm>
        </p:spPr>
        <p:txBody>
          <a:bodyPr/>
          <a:lstStyle/>
          <a:p>
            <a:r>
              <a:rPr lang="en-US" dirty="0"/>
              <a:t>Construction solutions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7B5CDE-1F0A-3B70-7FFD-D38DA63020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98128" y="2582334"/>
            <a:ext cx="6157552" cy="3378200"/>
          </a:xfrm>
        </p:spPr>
        <p:txBody>
          <a:bodyPr/>
          <a:lstStyle/>
          <a:p>
            <a:pPr marL="288925" indent="-288925">
              <a:buFont typeface="Wingdings" panose="05000000000000000000" pitchFamily="2" charset="2"/>
              <a:buChar char="Ø"/>
            </a:pPr>
            <a:r>
              <a:rPr lang="en-US" dirty="0"/>
              <a:t>Provide new 4-inch fire sprinkler service</a:t>
            </a:r>
          </a:p>
          <a:p>
            <a:pPr marL="741363" lvl="1" indent="-288925">
              <a:buFont typeface="Wingdings" panose="05000000000000000000" pitchFamily="2" charset="2"/>
              <a:buChar char="Ø"/>
              <a:tabLst>
                <a:tab pos="625475" algn="l"/>
              </a:tabLst>
            </a:pPr>
            <a:r>
              <a:rPr lang="en-US" dirty="0"/>
              <a:t>Include backflow preventer and required accessories</a:t>
            </a:r>
          </a:p>
          <a:p>
            <a:pPr marL="741363" lvl="1" indent="-288925">
              <a:buFont typeface="Wingdings" panose="05000000000000000000" pitchFamily="2" charset="2"/>
              <a:buChar char="Ø"/>
              <a:tabLst>
                <a:tab pos="625475" algn="l"/>
              </a:tabLst>
            </a:pPr>
            <a:r>
              <a:rPr lang="en-US" dirty="0"/>
              <a:t>Provide connection to fire alarm system as required</a:t>
            </a:r>
          </a:p>
        </p:txBody>
      </p:sp>
    </p:spTree>
    <p:extLst>
      <p:ext uri="{BB962C8B-B14F-4D97-AF65-F5344CB8AC3E}">
        <p14:creationId xmlns:p14="http://schemas.microsoft.com/office/powerpoint/2010/main" val="25177203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BE7A4-FAF2-8309-A2BC-AAC84561D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Windows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C26632-CD78-0F96-0791-FBF0E23AB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3155124" cy="736282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1E75B-76B2-2387-2D4D-31D36E45E1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3155124" cy="3378200"/>
          </a:xfrm>
        </p:spPr>
        <p:txBody>
          <a:bodyPr/>
          <a:lstStyle/>
          <a:p>
            <a:pPr marL="231775" indent="-231775">
              <a:buFont typeface="Wingdings" panose="05000000000000000000" pitchFamily="2" charset="2"/>
              <a:buChar char="Ø"/>
            </a:pPr>
            <a:r>
              <a:rPr lang="en-US" dirty="0"/>
              <a:t>Replace exterior windows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278CD9-D013-E86E-9527-C2624190A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6905" y="1846052"/>
            <a:ext cx="6068775" cy="736282"/>
          </a:xfrm>
        </p:spPr>
        <p:txBody>
          <a:bodyPr/>
          <a:lstStyle/>
          <a:p>
            <a:r>
              <a:rPr lang="en-US" dirty="0"/>
              <a:t>Construction Solutions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033669-FCA2-5FFB-C118-4247B5EB7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6905" y="2582334"/>
            <a:ext cx="6068775" cy="3378200"/>
          </a:xfrm>
        </p:spPr>
        <p:txBody>
          <a:bodyPr/>
          <a:lstStyle/>
          <a:p>
            <a:pPr marL="346075" indent="-346075">
              <a:buFont typeface="Wingdings" panose="05000000000000000000" pitchFamily="2" charset="2"/>
              <a:buChar char="Ø"/>
              <a:tabLst>
                <a:tab pos="346075" algn="l"/>
              </a:tabLst>
            </a:pPr>
            <a:r>
              <a:rPr lang="en-US" dirty="0"/>
              <a:t>Replace all window with OPTIQ AA5450 series windows by Kawneer with 1 ½” triple glazed tempered glass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6107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39B0D-66CD-4218-9143-A35C2018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Lighting Upgrades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6A3C5B-71A0-87A7-A54F-3C7298866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2613586" cy="736282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2C4D7-8F2C-4DAB-867E-83D2A19E7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2906549" cy="3378200"/>
          </a:xfrm>
        </p:spPr>
        <p:txBody>
          <a:bodyPr/>
          <a:lstStyle/>
          <a:p>
            <a:pPr marL="346075" indent="-346075">
              <a:buFont typeface="Wingdings" panose="05000000000000000000" pitchFamily="2" charset="2"/>
              <a:buChar char="Ø"/>
            </a:pPr>
            <a:r>
              <a:rPr lang="en-US" dirty="0"/>
              <a:t>Replace existing fluorescent lighting with LED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B2E3FC-8DFE-6BA7-9A91-CF45CD545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78027" y="1846052"/>
            <a:ext cx="6077653" cy="736282"/>
          </a:xfrm>
        </p:spPr>
        <p:txBody>
          <a:bodyPr/>
          <a:lstStyle/>
          <a:p>
            <a:r>
              <a:rPr lang="en-US" dirty="0"/>
              <a:t>Construction solutions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B5B629-51DA-483E-2708-8C428DE610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78027" y="2582334"/>
            <a:ext cx="6077653" cy="3378200"/>
          </a:xfrm>
        </p:spPr>
        <p:txBody>
          <a:bodyPr/>
          <a:lstStyle/>
          <a:p>
            <a:pPr marL="346075" indent="-346075">
              <a:buFont typeface="Wingdings" panose="05000000000000000000" pitchFamily="2" charset="2"/>
              <a:buChar char="Ø"/>
            </a:pPr>
            <a:r>
              <a:rPr lang="en-US" dirty="0"/>
              <a:t>Install new 2x2 recessed LED troffers</a:t>
            </a:r>
          </a:p>
          <a:p>
            <a:pPr marL="346075" indent="-346075">
              <a:buFont typeface="Wingdings" panose="05000000000000000000" pitchFamily="2" charset="2"/>
              <a:buChar char="Ø"/>
            </a:pPr>
            <a:r>
              <a:rPr lang="en-US" dirty="0"/>
              <a:t>Provide classrooms and library with dimmer switches</a:t>
            </a:r>
          </a:p>
          <a:p>
            <a:pPr marL="346075" indent="-346075">
              <a:buFont typeface="Wingdings" panose="05000000000000000000" pitchFamily="2" charset="2"/>
              <a:buChar char="Ø"/>
            </a:pPr>
            <a:r>
              <a:rPr lang="en-US" dirty="0"/>
              <a:t>Provide emergency battery back-up</a:t>
            </a:r>
          </a:p>
          <a:p>
            <a:pPr marL="346075" indent="-346075">
              <a:buFont typeface="Wingdings" panose="05000000000000000000" pitchFamily="2" charset="2"/>
              <a:buChar char="Ø"/>
            </a:pPr>
            <a:r>
              <a:rPr lang="en-US" dirty="0"/>
              <a:t>Provide occupancy sensors</a:t>
            </a:r>
          </a:p>
        </p:txBody>
      </p:sp>
    </p:spTree>
    <p:extLst>
      <p:ext uri="{BB962C8B-B14F-4D97-AF65-F5344CB8AC3E}">
        <p14:creationId xmlns:p14="http://schemas.microsoft.com/office/powerpoint/2010/main" val="1955825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4782A-DCE4-5599-B641-124496867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Dates to be Determined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E79C7-F228-90ED-52E0-6FC2C0A7C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684" y="1845733"/>
            <a:ext cx="10058400" cy="4535611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Final Committee Meeting: </a:t>
            </a:r>
            <a:r>
              <a:rPr lang="en-US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The goal is to have a generally agreed upon project scope and budget from the committee members.  We would also identify a few committee members who are willing to make a recommendation to the school board. This could be in written form or in person at the August Board of Education meeting. </a:t>
            </a:r>
            <a:endParaRPr lang="en-US" sz="1600" dirty="0">
              <a:effectLst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effectLst/>
                <a:highlight>
                  <a:srgbClr val="00FF00"/>
                </a:highlight>
                <a:ea typeface="Times New Roman" panose="02020603050405020304" pitchFamily="18" charset="0"/>
              </a:rPr>
              <a:t> </a:t>
            </a:r>
            <a:endParaRPr lang="en-US" sz="1600" dirty="0">
              <a:effectLst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INFORMATION COMMITTEE</a:t>
            </a:r>
            <a:endParaRPr lang="en-US" sz="1600" dirty="0">
              <a:effectLst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Schedule kick-off meeting prior to board calling election (first week in August?)</a:t>
            </a:r>
            <a:endParaRPr lang="en-US" sz="1600" dirty="0">
              <a:effectLst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Invite steering committee members and others to join this group</a:t>
            </a:r>
            <a:endParaRPr lang="en-US" sz="1600" dirty="0">
              <a:effectLst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Northland/BD to introduce the bond information framework</a:t>
            </a:r>
            <a:endParaRPr lang="en-US" sz="1600" dirty="0">
              <a:effectLst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Begin on initial tasks; set next meetings (August)</a:t>
            </a:r>
            <a:endParaRPr lang="en-US" sz="1600" dirty="0"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 </a:t>
            </a:r>
            <a:endParaRPr lang="en-US" sz="1600" dirty="0">
              <a:effectLst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Northland/BD facilitate committee and district efforts to develop communications package and timeline</a:t>
            </a:r>
            <a:endParaRPr lang="en-US" sz="1600" dirty="0">
              <a:effectLst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Informational website</a:t>
            </a:r>
            <a:endParaRPr lang="en-US" sz="1600" dirty="0">
              <a:effectLst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Social media</a:t>
            </a:r>
            <a:endParaRPr lang="en-US" sz="1600" dirty="0">
              <a:effectLst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Flyers/handouts</a:t>
            </a:r>
            <a:endParaRPr lang="en-US" sz="1600" dirty="0">
              <a:effectLst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Informational mailing</a:t>
            </a:r>
            <a:endParaRPr lang="en-US" sz="1600" dirty="0">
              <a:effectLst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Informational booths at school events</a:t>
            </a:r>
            <a:endParaRPr lang="en-US" sz="1600" dirty="0">
              <a:effectLst/>
              <a:ea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 </a:t>
            </a:r>
            <a:endParaRPr lang="en-US" sz="1600" dirty="0">
              <a:effectLst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Official informational roll out no later than September 9</a:t>
            </a:r>
            <a:endParaRPr lang="en-US" sz="1600" dirty="0">
              <a:effectLst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Informational efforts should run 6-8 weeks prior to election day on November 5</a:t>
            </a:r>
            <a:endParaRPr lang="en-US" sz="16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9763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F40FB-E6C0-4954-845A-CF72E058D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Electrical Upgrades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9E66F5-56C7-0BE8-BCEE-B538D5BA3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2560320" cy="736282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7579F-FF7E-48E9-A08C-BF196F132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2950937" cy="3378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Add electrical outlets in classrooms    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B52230-E55C-30A8-46EA-8D80BDA874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24761" y="1846052"/>
            <a:ext cx="6130919" cy="736282"/>
          </a:xfrm>
        </p:spPr>
        <p:txBody>
          <a:bodyPr/>
          <a:lstStyle/>
          <a:p>
            <a:r>
              <a:rPr lang="en-US" dirty="0"/>
              <a:t>Construction solutions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1F2E3-BE4F-6D89-A810-2B7748A549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24761" y="2582334"/>
            <a:ext cx="6130919" cy="3378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Provide eight surface-mounted receptacles and two new 20-amp circuits per classroom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In the library, provide 10 surface-mounted receptacles and two 20-am circuits </a:t>
            </a:r>
          </a:p>
        </p:txBody>
      </p:sp>
    </p:spTree>
    <p:extLst>
      <p:ext uri="{BB962C8B-B14F-4D97-AF65-F5344CB8AC3E}">
        <p14:creationId xmlns:p14="http://schemas.microsoft.com/office/powerpoint/2010/main" val="16672435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13443-BE39-4B60-9799-92ED6A112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Corridor Ceilings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941501-8869-57A5-DE53-CACC18888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2862161" cy="736282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5A91D-418C-4FFC-B3F1-557404E31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3332677" cy="3378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   Replaces of corridor ceilings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56EFB4-234F-7799-B371-75E916CCE0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5883" y="1846052"/>
            <a:ext cx="6139797" cy="736282"/>
          </a:xfrm>
        </p:spPr>
        <p:txBody>
          <a:bodyPr/>
          <a:lstStyle/>
          <a:p>
            <a:r>
              <a:rPr lang="en-US" dirty="0"/>
              <a:t>Construction solutions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B279BB-3A22-3825-FDA5-7B8D869B45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5883" y="2582334"/>
            <a:ext cx="6139797" cy="3378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Remove existing corridor ceilings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Install new 2”x2” mineral fiber suspended ceiling tiles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8700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59658-7DFF-4C77-A80B-398F5EF5F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Restroom Renovations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E2BA68-7054-E287-9705-7D188B821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3678906" cy="736282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36DB3-B73E-4C10-A9CF-B945DC380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3812071" cy="3378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     Add boy’s restroom on 1</a:t>
            </a:r>
            <a:r>
              <a:rPr lang="en-US" baseline="30000" dirty="0"/>
              <a:t>st</a:t>
            </a:r>
            <a:r>
              <a:rPr lang="en-US" dirty="0"/>
              <a:t> floor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232BF6-E472-F846-BF95-A9C948D3E9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30788" y="1846052"/>
            <a:ext cx="5624892" cy="736282"/>
          </a:xfrm>
        </p:spPr>
        <p:txBody>
          <a:bodyPr/>
          <a:lstStyle/>
          <a:p>
            <a:r>
              <a:rPr lang="en-US" dirty="0"/>
              <a:t>Construction solutions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C7EE36-3880-2B25-019F-24DA5FB853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30788" y="2582334"/>
            <a:ext cx="5624892" cy="3378200"/>
          </a:xfrm>
        </p:spPr>
        <p:txBody>
          <a:bodyPr>
            <a:normAutofit/>
          </a:bodyPr>
          <a:lstStyle/>
          <a:p>
            <a:pPr marL="346075" indent="-346075">
              <a:buFont typeface="Wingdings" panose="05000000000000000000" pitchFamily="2" charset="2"/>
              <a:buChar char="Ø"/>
            </a:pPr>
            <a:r>
              <a:rPr lang="en-US" dirty="0"/>
              <a:t>Demo existing girl’s north restroom and adjacent office </a:t>
            </a:r>
            <a:r>
              <a:rPr lang="en-US" dirty="0" err="1"/>
              <a:t>uni</a:t>
            </a:r>
            <a:r>
              <a:rPr lang="en-US" dirty="0"/>
              <a:t>-sex restrooms and janitor’s closet</a:t>
            </a:r>
          </a:p>
          <a:p>
            <a:pPr marL="346075" indent="-346075">
              <a:buFont typeface="Wingdings" panose="05000000000000000000" pitchFamily="2" charset="2"/>
              <a:buChar char="Ø"/>
            </a:pPr>
            <a:r>
              <a:rPr lang="en-US" dirty="0"/>
              <a:t>Lay out new boy’s and girl’s restrooms</a:t>
            </a:r>
          </a:p>
          <a:p>
            <a:pPr marL="346075" indent="-346075">
              <a:buFont typeface="Wingdings" panose="05000000000000000000" pitchFamily="2" charset="2"/>
              <a:buChar char="Ø"/>
            </a:pPr>
            <a:r>
              <a:rPr lang="en-US" dirty="0"/>
              <a:t>Provide all new fixtures and finishes</a:t>
            </a:r>
          </a:p>
          <a:p>
            <a:pPr marL="346075" indent="-346075">
              <a:buFont typeface="Wingdings" panose="05000000000000000000" pitchFamily="2" charset="2"/>
              <a:buChar char="Ø"/>
            </a:pPr>
            <a:r>
              <a:rPr lang="en-US" dirty="0"/>
              <a:t>Create new janitor’s closet</a:t>
            </a:r>
          </a:p>
        </p:txBody>
      </p:sp>
    </p:spTree>
    <p:extLst>
      <p:ext uri="{BB962C8B-B14F-4D97-AF65-F5344CB8AC3E}">
        <p14:creationId xmlns:p14="http://schemas.microsoft.com/office/powerpoint/2010/main" val="16017975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3BD482-BA82-4394-B38E-6E68C656AF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249" y="94595"/>
            <a:ext cx="8352221" cy="626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862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A9D770-B50D-4FC9-A067-40964D59F8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697" y="0"/>
            <a:ext cx="8345214" cy="625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408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8FE8FF-225E-4657-98BE-6BAF5C2025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59143" y="791232"/>
            <a:ext cx="6329854" cy="474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672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59658-7DFF-4C77-A80B-398F5EF5F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Restroom Renovations, cont.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E2BA68-7054-E287-9705-7D188B821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3678906" cy="736282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36DB3-B73E-4C10-A9CF-B945DC380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3812071" cy="3378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    Add girl’s restroom on 2</a:t>
            </a:r>
            <a:r>
              <a:rPr lang="en-US" baseline="30000" dirty="0"/>
              <a:t>nd</a:t>
            </a:r>
            <a:r>
              <a:rPr lang="en-US" dirty="0"/>
              <a:t> floor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232BF6-E472-F846-BF95-A9C948D3E9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30788" y="1846052"/>
            <a:ext cx="5624892" cy="736282"/>
          </a:xfrm>
        </p:spPr>
        <p:txBody>
          <a:bodyPr/>
          <a:lstStyle/>
          <a:p>
            <a:r>
              <a:rPr lang="en-US" dirty="0"/>
              <a:t>Construction solutions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C7EE36-3880-2B25-019F-24DA5FB853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30788" y="2582334"/>
            <a:ext cx="5624892" cy="3378200"/>
          </a:xfrm>
        </p:spPr>
        <p:txBody>
          <a:bodyPr>
            <a:normAutofit/>
          </a:bodyPr>
          <a:lstStyle/>
          <a:p>
            <a:pPr marL="288925" indent="-288925">
              <a:buFont typeface="Wingdings" panose="05000000000000000000" pitchFamily="2" charset="2"/>
              <a:buChar char="Ø"/>
            </a:pPr>
            <a:r>
              <a:rPr lang="en-US" dirty="0"/>
              <a:t>Utilize existing classroom east of existing boy’s restroom</a:t>
            </a:r>
          </a:p>
          <a:p>
            <a:pPr marL="288925" indent="-288925">
              <a:buFont typeface="Wingdings" panose="05000000000000000000" pitchFamily="2" charset="2"/>
              <a:buChar char="Ø"/>
            </a:pPr>
            <a:r>
              <a:rPr lang="en-US" dirty="0"/>
              <a:t>Lay out new boy’s and girl’s restrooms</a:t>
            </a:r>
          </a:p>
          <a:p>
            <a:pPr marL="288925" indent="-288925">
              <a:buFont typeface="Wingdings" panose="05000000000000000000" pitchFamily="2" charset="2"/>
              <a:buChar char="Ø"/>
            </a:pPr>
            <a:r>
              <a:rPr lang="en-US" dirty="0"/>
              <a:t>Provide all new fixtures and finishes</a:t>
            </a:r>
          </a:p>
          <a:p>
            <a:pPr marL="288925" indent="-288925">
              <a:buFont typeface="Wingdings" panose="05000000000000000000" pitchFamily="2" charset="2"/>
              <a:buChar char="Ø"/>
            </a:pPr>
            <a:r>
              <a:rPr lang="en-US" dirty="0"/>
              <a:t>Create new janitor’s closet</a:t>
            </a:r>
          </a:p>
        </p:txBody>
      </p:sp>
    </p:spTree>
    <p:extLst>
      <p:ext uri="{BB962C8B-B14F-4D97-AF65-F5344CB8AC3E}">
        <p14:creationId xmlns:p14="http://schemas.microsoft.com/office/powerpoint/2010/main" val="30369601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59658-7DFF-4C77-A80B-398F5EF5F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Restroom Renovations, cont.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E2BA68-7054-E287-9705-7D188B821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3678906" cy="736282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36DB3-B73E-4C10-A9CF-B945DC380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3812071" cy="3378200"/>
          </a:xfrm>
        </p:spPr>
        <p:txBody>
          <a:bodyPr>
            <a:normAutofit/>
          </a:bodyPr>
          <a:lstStyle/>
          <a:p>
            <a:pPr marL="231775" indent="-231775">
              <a:buFont typeface="Wingdings" panose="05000000000000000000" pitchFamily="2" charset="2"/>
              <a:buChar char="Ø"/>
            </a:pPr>
            <a:r>
              <a:rPr lang="en-US" dirty="0"/>
              <a:t>  Add both boy’s and girl’s restrooms in daycare area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232BF6-E472-F846-BF95-A9C948D3E9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30788" y="1846052"/>
            <a:ext cx="5624892" cy="736282"/>
          </a:xfrm>
        </p:spPr>
        <p:txBody>
          <a:bodyPr/>
          <a:lstStyle/>
          <a:p>
            <a:r>
              <a:rPr lang="en-US" dirty="0"/>
              <a:t>Construction solutions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C7EE36-3880-2B25-019F-24DA5FB853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30788" y="2582334"/>
            <a:ext cx="5624892" cy="3378200"/>
          </a:xfrm>
        </p:spPr>
        <p:txBody>
          <a:bodyPr>
            <a:normAutofit/>
          </a:bodyPr>
          <a:lstStyle/>
          <a:p>
            <a:pPr marL="346075" indent="-346075">
              <a:buFont typeface="Wingdings" panose="05000000000000000000" pitchFamily="2" charset="2"/>
              <a:buChar char="Ø"/>
            </a:pPr>
            <a:r>
              <a:rPr lang="en-US" dirty="0"/>
              <a:t>Add new addition approximately 300 sq. ft. in size</a:t>
            </a:r>
          </a:p>
          <a:p>
            <a:pPr marL="346075" indent="-346075">
              <a:buFont typeface="Wingdings" panose="05000000000000000000" pitchFamily="2" charset="2"/>
              <a:buChar char="Ø"/>
            </a:pPr>
            <a:r>
              <a:rPr lang="en-US" dirty="0"/>
              <a:t>Addition will provide new boy’s and girl’s restroom with two stall each</a:t>
            </a:r>
          </a:p>
        </p:txBody>
      </p:sp>
    </p:spTree>
    <p:extLst>
      <p:ext uri="{BB962C8B-B14F-4D97-AF65-F5344CB8AC3E}">
        <p14:creationId xmlns:p14="http://schemas.microsoft.com/office/powerpoint/2010/main" val="10494752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59658-7DFF-4C77-A80B-398F5EF5F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Restroom Renovations, cont.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E2BA68-7054-E287-9705-7D188B821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3678906" cy="736282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36DB3-B73E-4C10-A9CF-B945DC380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3812071" cy="3378200"/>
          </a:xfrm>
        </p:spPr>
        <p:txBody>
          <a:bodyPr>
            <a:normAutofit/>
          </a:bodyPr>
          <a:lstStyle/>
          <a:p>
            <a:pPr marL="231775" indent="-231775">
              <a:buFont typeface="Wingdings" panose="05000000000000000000" pitchFamily="2" charset="2"/>
              <a:buChar char="Ø"/>
            </a:pPr>
            <a:r>
              <a:rPr lang="en-US" dirty="0"/>
              <a:t> Update existing restrooms and possibly move sinks to hallway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232BF6-E472-F846-BF95-A9C948D3E9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30788" y="1846052"/>
            <a:ext cx="5624892" cy="736282"/>
          </a:xfrm>
        </p:spPr>
        <p:txBody>
          <a:bodyPr/>
          <a:lstStyle/>
          <a:p>
            <a:r>
              <a:rPr lang="en-US" dirty="0"/>
              <a:t>Construction solutions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C7EE36-3880-2B25-019F-24DA5FB853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30788" y="2582334"/>
            <a:ext cx="5624892" cy="3378200"/>
          </a:xfrm>
        </p:spPr>
        <p:txBody>
          <a:bodyPr>
            <a:normAutofit/>
          </a:bodyPr>
          <a:lstStyle/>
          <a:p>
            <a:pPr marL="404813" indent="-404813">
              <a:buFont typeface="Wingdings" panose="05000000000000000000" pitchFamily="2" charset="2"/>
              <a:buChar char="Ø"/>
            </a:pPr>
            <a:r>
              <a:rPr lang="en-US" dirty="0"/>
              <a:t>Gut and reconfigure south restrooms on first floor to match new north restrooms</a:t>
            </a:r>
          </a:p>
        </p:txBody>
      </p:sp>
    </p:spTree>
    <p:extLst>
      <p:ext uri="{BB962C8B-B14F-4D97-AF65-F5344CB8AC3E}">
        <p14:creationId xmlns:p14="http://schemas.microsoft.com/office/powerpoint/2010/main" val="23311528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1769F-6A9E-4C3D-BF92-66B47A66F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69051" y="832417"/>
            <a:ext cx="6278254" cy="469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34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F9B39-ED2A-7B85-D632-BC0A228F3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Bond Amount/Tax Impact Survey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42DE52-62DA-EF38-E2A6-275A45278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270" r="5852" b="10035"/>
          <a:stretch/>
        </p:blipFill>
        <p:spPr>
          <a:xfrm>
            <a:off x="2824899" y="2063081"/>
            <a:ext cx="6542202" cy="3819246"/>
          </a:xfr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83339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F170C-1411-4A05-9D5D-B108E5E7E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Main Entrance Security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A1D2B1-3796-9200-2C96-B898C4EC5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3323800" cy="736282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C3743-4B96-43CC-87F8-08A5E5043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3323800" cy="3378200"/>
          </a:xfrm>
        </p:spPr>
        <p:txBody>
          <a:bodyPr>
            <a:normAutofit lnSpcReduction="10000"/>
          </a:bodyPr>
          <a:lstStyle/>
          <a:p>
            <a:pPr marL="288925" indent="-288925">
              <a:buFont typeface="Wingdings" panose="05000000000000000000" pitchFamily="2" charset="2"/>
              <a:buChar char="Ø"/>
            </a:pPr>
            <a:r>
              <a:rPr lang="en-US" dirty="0"/>
              <a:t>Reconfiguration of main entrance for improved security</a:t>
            </a:r>
          </a:p>
          <a:p>
            <a:pPr marL="201168" lvl="1" indent="0">
              <a:buNone/>
            </a:pPr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AAD0B1-E8E6-5EC6-845A-23CF7316F3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53235" y="1846052"/>
            <a:ext cx="5802445" cy="736282"/>
          </a:xfrm>
        </p:spPr>
        <p:txBody>
          <a:bodyPr/>
          <a:lstStyle/>
          <a:p>
            <a:r>
              <a:rPr lang="en-US" dirty="0"/>
              <a:t>Construction solutions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F1A3DF-A17B-EE1A-D566-B4345E740F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53235" y="2582334"/>
            <a:ext cx="5802445" cy="3378200"/>
          </a:xfrm>
        </p:spPr>
        <p:txBody>
          <a:bodyPr>
            <a:normAutofit lnSpcReduction="10000"/>
          </a:bodyPr>
          <a:lstStyle/>
          <a:p>
            <a:pPr marL="404813" indent="-404813">
              <a:buFont typeface="Wingdings" panose="05000000000000000000" pitchFamily="2" charset="2"/>
              <a:buChar char="Ø"/>
            </a:pPr>
            <a:r>
              <a:rPr lang="en-US" dirty="0"/>
              <a:t>Remove existing handicap entry and fill opening</a:t>
            </a:r>
          </a:p>
          <a:p>
            <a:pPr marL="404813" indent="-404813">
              <a:buFont typeface="Wingdings" panose="05000000000000000000" pitchFamily="2" charset="2"/>
              <a:buChar char="Ø"/>
            </a:pPr>
            <a:r>
              <a:rPr lang="en-US" dirty="0"/>
              <a:t>Remove pairs of existing doors and replace with ADA compliant doors</a:t>
            </a:r>
          </a:p>
          <a:p>
            <a:pPr marL="404813" indent="-404813">
              <a:buFont typeface="Wingdings" panose="05000000000000000000" pitchFamily="2" charset="2"/>
              <a:buChar char="Ø"/>
            </a:pPr>
            <a:r>
              <a:rPr lang="en-US" dirty="0"/>
              <a:t>Replace borrowed-light window and principal’s and secretary’s office</a:t>
            </a:r>
          </a:p>
          <a:p>
            <a:pPr marL="404813" indent="-404813">
              <a:buFont typeface="Wingdings" panose="05000000000000000000" pitchFamily="2" charset="2"/>
              <a:buChar char="Ø"/>
            </a:pPr>
            <a:r>
              <a:rPr lang="en-US" dirty="0"/>
              <a:t>Provide security pass-through at secretary’s window</a:t>
            </a:r>
          </a:p>
          <a:p>
            <a:pPr marL="404813" indent="-404813">
              <a:buFont typeface="Wingdings" panose="05000000000000000000" pitchFamily="2" charset="2"/>
              <a:buChar char="Ø"/>
            </a:pPr>
            <a:r>
              <a:rPr lang="en-US" dirty="0"/>
              <a:t>Provide new security door to corridor</a:t>
            </a:r>
          </a:p>
          <a:p>
            <a:pPr marL="404813" indent="-404813">
              <a:buFont typeface="Wingdings" panose="05000000000000000000" pitchFamily="2" charset="2"/>
              <a:buChar char="Ø"/>
            </a:pPr>
            <a:r>
              <a:rPr lang="en-US" dirty="0"/>
              <a:t>Provide cameras and intercom system</a:t>
            </a:r>
          </a:p>
          <a:p>
            <a:pPr marL="404813" indent="-404813">
              <a:buFont typeface="Wingdings" panose="05000000000000000000" pitchFamily="2" charset="2"/>
              <a:buChar char="Ø"/>
            </a:pPr>
            <a:r>
              <a:rPr lang="en-US" dirty="0"/>
              <a:t>Provide steel bollards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6294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611C67-6158-4806-B517-3DB552012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510" y="77315"/>
            <a:ext cx="8702567" cy="626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725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5A808F-777A-4D9E-87DA-BAE98DA64C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738" y="84083"/>
            <a:ext cx="8338207" cy="625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983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E2E2B-FF05-4588-9D0E-C8C8A60B3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Kitchen Addition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E8A22A-C4D9-646F-B9A5-405CC4DBB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3474720" cy="736282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0CCA2-C412-43E4-AE85-112759D25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3474720" cy="3378200"/>
          </a:xfrm>
        </p:spPr>
        <p:txBody>
          <a:bodyPr/>
          <a:lstStyle/>
          <a:p>
            <a:pPr marL="346075" indent="-346075">
              <a:buFont typeface="Wingdings" panose="05000000000000000000" pitchFamily="2" charset="2"/>
              <a:buChar char="Ø"/>
            </a:pPr>
            <a:r>
              <a:rPr lang="en-US" dirty="0"/>
              <a:t>Add kitchen in courtyard area north of gymnasium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741668-5863-EEDC-85CB-48F5B16BAD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Construction solutions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D3576B-A6FB-A9C2-3153-B0D6E0FFC3C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288925" indent="-288925">
              <a:buFont typeface="Wingdings" panose="05000000000000000000" pitchFamily="2" charset="2"/>
              <a:buChar char="Ø"/>
            </a:pPr>
            <a:r>
              <a:rPr lang="en-US" dirty="0"/>
              <a:t>Add slab-on-grade addition, approximately 1650 sq. ft.</a:t>
            </a:r>
          </a:p>
          <a:p>
            <a:pPr marL="288925" indent="-288925">
              <a:buFont typeface="Wingdings" panose="05000000000000000000" pitchFamily="2" charset="2"/>
              <a:buChar char="Ø"/>
            </a:pPr>
            <a:r>
              <a:rPr lang="en-US" dirty="0"/>
              <a:t>Utilize ICF structure with light-gage metal roof trusses</a:t>
            </a:r>
          </a:p>
          <a:p>
            <a:pPr marL="288925" indent="-288925">
              <a:buFont typeface="Wingdings" panose="05000000000000000000" pitchFamily="2" charset="2"/>
              <a:buChar char="Ø"/>
            </a:pPr>
            <a:r>
              <a:rPr lang="en-US" dirty="0"/>
              <a:t>Addition will contain a kitchen, pantry, general storage, and mechanical room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7948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6287DB-6DA3-4984-A2F3-1F73C2E00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977223" y="-220717"/>
            <a:ext cx="623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8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DA4B3C-4B64-05E2-F8EF-FCFA22925B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Construction Estimates</a:t>
            </a:r>
          </a:p>
        </p:txBody>
      </p:sp>
    </p:spTree>
    <p:extLst>
      <p:ext uri="{BB962C8B-B14F-4D97-AF65-F5344CB8AC3E}">
        <p14:creationId xmlns:p14="http://schemas.microsoft.com/office/powerpoint/2010/main" val="41362983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BAB7F-C174-38EB-11F6-9C3351DD7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Preliminary Cost Estimates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A56EE-50FD-8368-1CAB-C0F3193F1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6169025" algn="l"/>
                <a:tab pos="9031288" algn="r"/>
              </a:tabLst>
            </a:pPr>
            <a:r>
              <a:rPr lang="en-US" sz="3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Vocational Ag. Building	$5,236,377.83</a:t>
            </a:r>
          </a:p>
          <a:p>
            <a:pPr marL="45720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6169025" algn="l"/>
                <a:tab pos="9031288" algn="r"/>
              </a:tabLst>
            </a:pPr>
            <a:r>
              <a:rPr lang="en-US" sz="3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Mid/HS Building	$1,346,000.00</a:t>
            </a:r>
          </a:p>
          <a:p>
            <a:pPr marL="45720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6169025" algn="l"/>
                <a:tab pos="9031288" algn="r"/>
              </a:tabLst>
            </a:pPr>
            <a:r>
              <a:rPr lang="en-US" sz="3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Elementary Building</a:t>
            </a:r>
            <a:r>
              <a:rPr lang="en-US" sz="36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	</a:t>
            </a:r>
            <a:r>
              <a:rPr lang="en-US" sz="3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$6,234,875.00</a:t>
            </a:r>
          </a:p>
          <a:p>
            <a:pPr marL="45720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9031288" algn="r"/>
              </a:tabLst>
            </a:pPr>
            <a:r>
              <a:rPr lang="en-US" sz="3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TOTAL</a:t>
            </a:r>
            <a:r>
              <a:rPr lang="en-US" sz="36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	</a:t>
            </a:r>
            <a:r>
              <a:rPr lang="en-US" sz="3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$12,817,252.83</a:t>
            </a:r>
            <a:endParaRPr lang="en-US" sz="3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0015C-71E2-6A6D-6EA6-182F105F8706}"/>
              </a:ext>
            </a:extLst>
          </p:cNvPr>
          <p:cNvCxnSpPr>
            <a:cxnSpLocks/>
          </p:cNvCxnSpPr>
          <p:nvPr/>
        </p:nvCxnSpPr>
        <p:spPr>
          <a:xfrm flipH="1">
            <a:off x="6900421" y="4411745"/>
            <a:ext cx="31956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3395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9D330-B0EC-AA32-06DB-EC957B320C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Tax Impact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D7B1A6-8CD2-5516-E928-E040BF16E1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Conceptual ideas + Preliminary cost estimates</a:t>
            </a:r>
          </a:p>
        </p:txBody>
      </p:sp>
    </p:spTree>
    <p:extLst>
      <p:ext uri="{BB962C8B-B14F-4D97-AF65-F5344CB8AC3E}">
        <p14:creationId xmlns:p14="http://schemas.microsoft.com/office/powerpoint/2010/main" val="9533677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5DC1E-5436-AC12-1732-DE5276205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Bond Issue Impact (Preliminary)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BCFF8-192E-A360-50E6-FC98DB6DF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b="1" dirty="0"/>
              <a:t>$12,800,000 Par Amount @ 20 years (around 4.40%)</a:t>
            </a:r>
          </a:p>
          <a:p>
            <a:endParaRPr lang="en-US" sz="3200" dirty="0"/>
          </a:p>
          <a:p>
            <a:r>
              <a:rPr lang="en-US" sz="3200" dirty="0"/>
              <a:t>Bond tax levy impact =	15.3 cents/$100 of valuation</a:t>
            </a:r>
          </a:p>
          <a:p>
            <a:endParaRPr lang="en-US" sz="3200" dirty="0"/>
          </a:p>
          <a:p>
            <a:r>
              <a:rPr lang="en-US" sz="3200" dirty="0"/>
              <a:t>$100,000 of property =	$153 increase per year</a:t>
            </a:r>
          </a:p>
          <a:p>
            <a:r>
              <a:rPr lang="en-US" sz="3200" dirty="0"/>
              <a:t>Avg. Irrigated Acre =		$6.37 increase per year</a:t>
            </a:r>
          </a:p>
          <a:p>
            <a:r>
              <a:rPr lang="en-US" sz="3200" dirty="0"/>
              <a:t>Avg. Irrigated Quarter =	$1,019 increase per year</a:t>
            </a:r>
          </a:p>
        </p:txBody>
      </p:sp>
    </p:spTree>
    <p:extLst>
      <p:ext uri="{BB962C8B-B14F-4D97-AF65-F5344CB8AC3E}">
        <p14:creationId xmlns:p14="http://schemas.microsoft.com/office/powerpoint/2010/main" val="27919201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5DC1E-5436-AC12-1732-DE5276205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Bond Issue Impact (Preliminary)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BCFF8-192E-A360-50E6-FC98DB6DF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b="1" dirty="0"/>
              <a:t>$9,000,000 Par Amount @ 20 years (around 4.40%)</a:t>
            </a:r>
          </a:p>
          <a:p>
            <a:endParaRPr lang="en-US" sz="3200" dirty="0"/>
          </a:p>
          <a:p>
            <a:r>
              <a:rPr lang="en-US" sz="3200" dirty="0"/>
              <a:t>Bond tax levy impact =	11 cents/$100 of valuation</a:t>
            </a:r>
          </a:p>
          <a:p>
            <a:endParaRPr lang="en-US" sz="3200" dirty="0"/>
          </a:p>
          <a:p>
            <a:r>
              <a:rPr lang="en-US" sz="3200" dirty="0"/>
              <a:t>$100,000 of property =	$110 increase per year</a:t>
            </a:r>
          </a:p>
          <a:p>
            <a:r>
              <a:rPr lang="en-US" sz="3200" dirty="0"/>
              <a:t>Avg. Irrigated Acre =		$4.57 increase per year</a:t>
            </a:r>
          </a:p>
          <a:p>
            <a:r>
              <a:rPr lang="en-US" sz="3200" dirty="0"/>
              <a:t>Avg. Irrigated Quarter =	$731 increase per year</a:t>
            </a:r>
          </a:p>
        </p:txBody>
      </p:sp>
    </p:spTree>
    <p:extLst>
      <p:ext uri="{BB962C8B-B14F-4D97-AF65-F5344CB8AC3E}">
        <p14:creationId xmlns:p14="http://schemas.microsoft.com/office/powerpoint/2010/main" val="4093661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F9B39-ED2A-7B85-D632-BC0A228F3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Results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AD95242-63B4-620C-6D32-9A736E3240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0168061"/>
              </p:ext>
            </p:extLst>
          </p:nvPr>
        </p:nvGraphicFramePr>
        <p:xfrm>
          <a:off x="3398787" y="1366787"/>
          <a:ext cx="7968649" cy="4877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C8B9A9-29E5-52DA-FEFB-43E75BCEC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2632464"/>
            <a:ext cx="3060834" cy="27166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What is the highest bond amount and tax impact you believe the community would support?</a:t>
            </a:r>
          </a:p>
        </p:txBody>
      </p:sp>
    </p:spTree>
    <p:extLst>
      <p:ext uri="{BB962C8B-B14F-4D97-AF65-F5344CB8AC3E}">
        <p14:creationId xmlns:p14="http://schemas.microsoft.com/office/powerpoint/2010/main" val="463587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5DC1E-5436-AC12-1732-DE5276205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Bond Issue Impact (Comparison)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BCFF8-192E-A360-50E6-FC98DB6DF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339977" cy="4023360"/>
          </a:xfrm>
        </p:spPr>
        <p:txBody>
          <a:bodyPr>
            <a:normAutofit lnSpcReduction="10000"/>
          </a:bodyPr>
          <a:lstStyle/>
          <a:p>
            <a:r>
              <a:rPr lang="en-US" sz="3200" b="1" u="sng" dirty="0"/>
              <a:t>$9,000,000 Bond</a:t>
            </a:r>
            <a:r>
              <a:rPr lang="en-US" sz="3200" b="1" dirty="0"/>
              <a:t>			</a:t>
            </a:r>
            <a:r>
              <a:rPr lang="en-US" sz="3200" b="1" u="sng" dirty="0"/>
              <a:t>$12,800,000 Bond</a:t>
            </a:r>
          </a:p>
          <a:p>
            <a:pPr marL="0" indent="0">
              <a:buNone/>
            </a:pPr>
            <a:r>
              <a:rPr lang="en-US" sz="3200" dirty="0"/>
              <a:t>11 cent bond levy			15.3 cent bond levy</a:t>
            </a:r>
          </a:p>
          <a:p>
            <a:pPr marL="0" indent="0">
              <a:buNone/>
            </a:pPr>
            <a:r>
              <a:rPr lang="en-US" sz="3200" dirty="0"/>
              <a:t>$110 per $100,000			$153 per $100,000</a:t>
            </a:r>
          </a:p>
          <a:p>
            <a:pPr marL="0" indent="0">
              <a:buNone/>
            </a:pPr>
            <a:r>
              <a:rPr lang="en-US" sz="3200" dirty="0"/>
              <a:t>$4.57  per irrigated acre		$6.37 per irrigated acre</a:t>
            </a:r>
          </a:p>
          <a:p>
            <a:pPr marL="0" indent="0">
              <a:buNone/>
            </a:pPr>
            <a:r>
              <a:rPr lang="en-US" sz="3200" dirty="0"/>
              <a:t>$731 per irrigated quarter		$1,019 per irrigated quarter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1600" i="1" dirty="0"/>
              <a:t>*Information is reflected as annual impacts and would be multiplied times the number of years the bond would be outstanding if no refunding or early pay off occurs.</a:t>
            </a:r>
          </a:p>
        </p:txBody>
      </p:sp>
    </p:spTree>
    <p:extLst>
      <p:ext uri="{BB962C8B-B14F-4D97-AF65-F5344CB8AC3E}">
        <p14:creationId xmlns:p14="http://schemas.microsoft.com/office/powerpoint/2010/main" val="4378291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9D330-B0EC-AA32-06DB-EC957B320C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Bond Information Process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D7B1A6-8CD2-5516-E928-E040BF16E1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Community+District</a:t>
            </a:r>
            <a:r>
              <a:rPr lang="en-US" dirty="0"/>
              <a:t> informing voters</a:t>
            </a:r>
          </a:p>
        </p:txBody>
      </p:sp>
    </p:spTree>
    <p:extLst>
      <p:ext uri="{BB962C8B-B14F-4D97-AF65-F5344CB8AC3E}">
        <p14:creationId xmlns:p14="http://schemas.microsoft.com/office/powerpoint/2010/main" val="22162735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59CEE1-DD44-083A-273E-194F2130B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581" y="153294"/>
            <a:ext cx="8355420" cy="1494753"/>
          </a:xfrm>
        </p:spPr>
        <p:txBody>
          <a:bodyPr>
            <a:normAutofit/>
          </a:bodyPr>
          <a:lstStyle/>
          <a:p>
            <a:pPr defTabSz="450056">
              <a:defRPr/>
            </a:pPr>
            <a:r>
              <a:rPr lang="en-US" b="1" dirty="0"/>
              <a:t>NOVEMBER 2024  TIMELINE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4B15EEB-432A-35CB-EBA2-060A34AF28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69581" y="1871330"/>
            <a:ext cx="10143461" cy="4263656"/>
          </a:xfrm>
        </p:spPr>
        <p:txBody>
          <a:bodyPr>
            <a:normAutofit fontScale="25000" lnSpcReduction="20000"/>
          </a:bodyPr>
          <a:lstStyle/>
          <a:p>
            <a:pPr marL="337542" indent="-337542" defTabSz="450056"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US" sz="6000" b="1" dirty="0"/>
              <a:t>JULY/AUG 2024				</a:t>
            </a:r>
            <a:r>
              <a:rPr lang="en-US" sz="5600" dirty="0"/>
              <a:t>Steering Committee/Board Meetings</a:t>
            </a:r>
          </a:p>
          <a:p>
            <a:pPr marL="337542" indent="-337542" defTabSz="450056"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US" sz="5600" dirty="0"/>
              <a:t>							Consensus on project scope</a:t>
            </a:r>
            <a:endParaRPr lang="en-US" sz="5600" b="1" dirty="0"/>
          </a:p>
          <a:p>
            <a:pPr marL="337542" indent="-337542" defTabSz="450056"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tabLst>
                <a:tab pos="2686050" algn="l"/>
              </a:tabLst>
              <a:defRPr/>
            </a:pPr>
            <a:r>
              <a:rPr lang="en-US" sz="6000" b="1" dirty="0"/>
              <a:t>AUG BOE Mtg:		</a:t>
            </a:r>
            <a:r>
              <a:rPr lang="en-US" sz="5600" b="1" dirty="0"/>
              <a:t>Election Resolution Approved By Board</a:t>
            </a:r>
            <a:br>
              <a:rPr lang="en-US" sz="5600" b="1" dirty="0"/>
            </a:br>
            <a:r>
              <a:rPr lang="en-US" sz="5600" b="1" dirty="0"/>
              <a:t>	(can be done at Special BOE meeting)</a:t>
            </a:r>
          </a:p>
          <a:p>
            <a:pPr marL="337542" indent="-337542" defTabSz="450056"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US" sz="6000" b="1" dirty="0"/>
              <a:t>SEPT 3, 2024:				</a:t>
            </a:r>
            <a:r>
              <a:rPr lang="en-US" sz="5600" dirty="0"/>
              <a:t>Signed resolution to election commissioner</a:t>
            </a:r>
            <a:r>
              <a:rPr lang="en-US" sz="6000" dirty="0"/>
              <a:t> 							</a:t>
            </a:r>
            <a:endParaRPr lang="en-US" sz="6000" b="1" dirty="0"/>
          </a:p>
          <a:p>
            <a:pPr marL="337542" indent="-337542" defTabSz="450056"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US" sz="6000" b="1" dirty="0"/>
              <a:t>AUG/SEPT 2024:  			</a:t>
            </a:r>
            <a:r>
              <a:rPr lang="en-US" sz="5600" b="1" u="sng" dirty="0"/>
              <a:t>Information Process </a:t>
            </a:r>
          </a:p>
          <a:p>
            <a:pPr marL="0" indent="0" defTabSz="450056"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US" sz="5600" b="1" dirty="0"/>
              <a:t>						</a:t>
            </a:r>
            <a:r>
              <a:rPr lang="en-US" sz="5600" dirty="0"/>
              <a:t>Information committee established</a:t>
            </a:r>
          </a:p>
          <a:p>
            <a:pPr marL="0" indent="0" defTabSz="450056"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US" sz="5600" b="1" dirty="0"/>
              <a:t>						</a:t>
            </a:r>
            <a:r>
              <a:rPr lang="en-US" sz="5600" dirty="0"/>
              <a:t>Initial information framework meeting</a:t>
            </a:r>
          </a:p>
          <a:p>
            <a:pPr marL="0" indent="0" defTabSz="450056"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US" sz="5600" b="1" dirty="0"/>
              <a:t>						</a:t>
            </a:r>
            <a:r>
              <a:rPr lang="en-US" sz="5600" dirty="0"/>
              <a:t>Define information committee roles/tasks</a:t>
            </a:r>
            <a:endParaRPr lang="en-US" sz="5600" b="1" dirty="0"/>
          </a:p>
          <a:p>
            <a:pPr marL="0" indent="0" defTabSz="450056"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US" sz="6000" b="1" dirty="0"/>
              <a:t>SEPT/OCT 2024:				</a:t>
            </a:r>
            <a:r>
              <a:rPr lang="en-US" sz="5600" dirty="0"/>
              <a:t>Website/Social Media/Small Group Outreach Meetings/Information booths at school events/</a:t>
            </a:r>
          </a:p>
          <a:p>
            <a:pPr marL="337542" indent="-337542" defTabSz="450056"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US" sz="5600" dirty="0"/>
              <a:t>							Information Brochures to Households/Public Information Forum(s) </a:t>
            </a:r>
          </a:p>
          <a:p>
            <a:pPr marL="337542" indent="-337542" defTabSz="450056"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endParaRPr lang="en-US" sz="6000" b="1" dirty="0"/>
          </a:p>
          <a:p>
            <a:pPr marL="337542" indent="-337542" defTabSz="450056"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US" sz="6000" b="1" dirty="0"/>
              <a:t>NOVEMBER 5, 2024:  			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ELECTION DAY</a:t>
            </a:r>
          </a:p>
          <a:p>
            <a:pPr marL="337542" indent="-337542" defTabSz="450056"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US" sz="1406" b="1" dirty="0">
                <a:solidFill>
                  <a:schemeClr val="bg2">
                    <a:lumMod val="75000"/>
                  </a:schemeClr>
                </a:solidFill>
              </a:rPr>
              <a:t>	</a:t>
            </a:r>
          </a:p>
          <a:p>
            <a:pPr marL="337542" indent="-337542" defTabSz="450056"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endParaRPr lang="en-US" sz="1406" dirty="0"/>
          </a:p>
        </p:txBody>
      </p:sp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C7E106-47F2-F81C-6D21-103C4308E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General Questions to Answer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72615A-9FCC-AC78-0B07-A35FBDB6D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3928" y="1845734"/>
            <a:ext cx="9201752" cy="4023360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2000" b="1" dirty="0">
              <a:latin typeface="Candara" pitchFamily="34" charset="0"/>
              <a:cs typeface="Times New Roman" pitchFamily="18" charset="0"/>
            </a:endParaRPr>
          </a:p>
          <a:p>
            <a:pPr marL="428549" indent="-428549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cs typeface="Times New Roman" pitchFamily="18" charset="0"/>
              </a:rPr>
              <a:t>What is needed ?</a:t>
            </a:r>
          </a:p>
          <a:p>
            <a:pPr marL="428549" indent="-428549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cs typeface="Times New Roman" pitchFamily="18" charset="0"/>
              </a:rPr>
              <a:t>Why is this needed?</a:t>
            </a:r>
          </a:p>
          <a:p>
            <a:pPr marL="428549" indent="-428549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cs typeface="Times New Roman" pitchFamily="18" charset="0"/>
              </a:rPr>
              <a:t>Why now?</a:t>
            </a:r>
          </a:p>
          <a:p>
            <a:pPr marL="428549" indent="-428549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cs typeface="Times New Roman" pitchFamily="18" charset="0"/>
              </a:rPr>
              <a:t>How much can we afford?</a:t>
            </a:r>
          </a:p>
          <a:p>
            <a:pPr marL="428549" indent="-428549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cs typeface="Times New Roman" pitchFamily="18" charset="0"/>
              </a:rPr>
              <a:t>Community input?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4F5176-E207-4261-DE2A-B84106CDE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479" y="686098"/>
            <a:ext cx="8576529" cy="930051"/>
          </a:xfrm>
        </p:spPr>
        <p:txBody>
          <a:bodyPr>
            <a:normAutofit/>
          </a:bodyPr>
          <a:lstStyle/>
          <a:p>
            <a:pPr defTabSz="906199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Election Timetable</a:t>
            </a:r>
          </a:p>
        </p:txBody>
      </p:sp>
      <p:sp>
        <p:nvSpPr>
          <p:cNvPr id="27651" name="Content Placeholder 1">
            <a:extLst>
              <a:ext uri="{FF2B5EF4-FFF2-40B4-BE49-F238E27FC236}">
                <a16:creationId xmlns:a16="http://schemas.microsoft.com/office/drawing/2014/main" id="{D2B08B4D-4F37-0B2A-02CE-7D7ABA78BE82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1201479" y="1860698"/>
            <a:ext cx="9780748" cy="39257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576263" indent="-468313" defTabSz="904875">
              <a:spcBef>
                <a:spcPts val="398"/>
              </a:spcBef>
              <a:spcAft>
                <a:spcPts val="598"/>
              </a:spcAft>
              <a:buFont typeface="Wingdings" panose="05000000000000000000" pitchFamily="2" charset="2"/>
              <a:buChar char="Ø"/>
            </a:pPr>
            <a:r>
              <a:rPr lang="en-US" altLang="en-US" sz="2800" dirty="0"/>
              <a:t>Compact information process 6-8 weeks prior to election day</a:t>
            </a:r>
          </a:p>
          <a:p>
            <a:pPr marL="576263" indent="-468313" defTabSz="904875">
              <a:spcBef>
                <a:spcPts val="398"/>
              </a:spcBef>
              <a:spcAft>
                <a:spcPts val="598"/>
              </a:spcAft>
              <a:buFont typeface="Wingdings" panose="05000000000000000000" pitchFamily="2" charset="2"/>
              <a:buChar char="Ø"/>
            </a:pPr>
            <a:r>
              <a:rPr lang="en-US" altLang="en-US" sz="2800" dirty="0"/>
              <a:t>Information should build and peak right before Election Day</a:t>
            </a:r>
          </a:p>
          <a:p>
            <a:pPr marL="576263" indent="-468313" defTabSz="904875">
              <a:spcBef>
                <a:spcPts val="398"/>
              </a:spcBef>
              <a:spcAft>
                <a:spcPts val="598"/>
              </a:spcAft>
              <a:buFont typeface="Wingdings" panose="05000000000000000000" pitchFamily="2" charset="2"/>
              <a:buChar char="Ø"/>
            </a:pPr>
            <a:r>
              <a:rPr lang="en-US" altLang="en-US" sz="2800" dirty="0"/>
              <a:t>Focus on community informational meetings (small group outreach/public meeting) as well as previously scheduled school and community events</a:t>
            </a:r>
          </a:p>
          <a:p>
            <a:pPr marL="576263" indent="-468313" defTabSz="904875">
              <a:spcBef>
                <a:spcPts val="398"/>
              </a:spcBef>
              <a:spcAft>
                <a:spcPts val="598"/>
              </a:spcAft>
              <a:buFont typeface="Wingdings" panose="05000000000000000000" pitchFamily="2" charset="2"/>
              <a:buChar char="Ø"/>
            </a:pPr>
            <a:r>
              <a:rPr lang="en-US" altLang="en-US" sz="2800" dirty="0"/>
              <a:t>Final informational efforts last 10 days before election day to inform voters and encourage participation</a:t>
            </a:r>
          </a:p>
        </p:txBody>
      </p:sp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A20C44-5AE4-4DC9-A91C-643BC9C1E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F7A58D2-A635-FB7F-D696-4AAF1F8BE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defTabSz="906199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Process Organization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9E3989-C462-49A6-86A8-355B60134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E4B8E1-4108-4F3B-AA31-922474DC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1B5C59FD-7DE7-EDCC-698F-1472B8326D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2516008"/>
              </p:ext>
            </p:extLst>
          </p:nvPr>
        </p:nvGraphicFramePr>
        <p:xfrm>
          <a:off x="157714" y="1827461"/>
          <a:ext cx="11492564" cy="4416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>
            <a:extLst>
              <a:ext uri="{FF2B5EF4-FFF2-40B4-BE49-F238E27FC236}">
                <a16:creationId xmlns:a16="http://schemas.microsoft.com/office/drawing/2014/main" id="{EB675503-444F-6A3C-2F16-C34CDD4963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90847" y="999460"/>
            <a:ext cx="8956255" cy="63795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04875">
              <a:defRPr/>
            </a:pPr>
            <a:r>
              <a:rPr lang="en-US" altLang="en-US" sz="3750" dirty="0"/>
              <a:t>Keys To Success</a:t>
            </a:r>
          </a:p>
        </p:txBody>
      </p:sp>
      <p:sp>
        <p:nvSpPr>
          <p:cNvPr id="29699" name="Content Placeholder 1">
            <a:extLst>
              <a:ext uri="{FF2B5EF4-FFF2-40B4-BE49-F238E27FC236}">
                <a16:creationId xmlns:a16="http://schemas.microsoft.com/office/drawing/2014/main" id="{375773C8-7FC7-97C4-B339-B91ED4D51073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1190847" y="2008656"/>
            <a:ext cx="9666450" cy="42098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568325" indent="-568325" defTabSz="898922">
              <a:buFont typeface="Wingdings" panose="05000000000000000000" pitchFamily="2" charset="2"/>
              <a:buChar char="q"/>
            </a:pPr>
            <a:r>
              <a:rPr lang="en-US" altLang="en-US" sz="3600" dirty="0"/>
              <a:t>CREATE STRONG TEAM</a:t>
            </a:r>
          </a:p>
          <a:p>
            <a:pPr marL="568325" indent="-568325" defTabSz="898922">
              <a:buFont typeface="Wingdings" panose="05000000000000000000" pitchFamily="2" charset="2"/>
              <a:buChar char="q"/>
            </a:pPr>
            <a:r>
              <a:rPr lang="en-US" altLang="en-US" sz="3600" dirty="0"/>
              <a:t>KNOW YOUR PROJECT</a:t>
            </a:r>
          </a:p>
          <a:p>
            <a:pPr marL="568325" indent="-568325" defTabSz="898922">
              <a:buFont typeface="Wingdings" panose="05000000000000000000" pitchFamily="2" charset="2"/>
              <a:buChar char="q"/>
            </a:pPr>
            <a:r>
              <a:rPr lang="en-US" altLang="en-US" sz="3600" dirty="0"/>
              <a:t>LAY THE GROUNDWORK</a:t>
            </a:r>
          </a:p>
          <a:p>
            <a:pPr marL="568325" indent="-568325" defTabSz="898922">
              <a:buFont typeface="Wingdings" panose="05000000000000000000" pitchFamily="2" charset="2"/>
              <a:buChar char="q"/>
            </a:pPr>
            <a:r>
              <a:rPr lang="en-US" altLang="en-US" sz="3600" dirty="0"/>
              <a:t>IDENTIFY THE ISSUES</a:t>
            </a:r>
          </a:p>
          <a:p>
            <a:pPr marL="568325" indent="-568325" defTabSz="898922">
              <a:buFont typeface="Wingdings" panose="05000000000000000000" pitchFamily="2" charset="2"/>
              <a:buChar char="q"/>
            </a:pPr>
            <a:r>
              <a:rPr lang="en-US" altLang="en-US" sz="3600" dirty="0"/>
              <a:t>PROVIDE CLEAR/COMPELLING INFORMATION</a:t>
            </a:r>
          </a:p>
          <a:p>
            <a:pPr marL="0" indent="0" defTabSz="898922">
              <a:buNone/>
            </a:pPr>
            <a:endParaRPr lang="en-US" altLang="en-US" sz="2625" dirty="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8AF753D-61CB-9D01-CAAC-DA135322A011}"/>
              </a:ext>
            </a:extLst>
          </p:cNvPr>
          <p:cNvSpPr/>
          <p:nvPr/>
        </p:nvSpPr>
        <p:spPr>
          <a:xfrm>
            <a:off x="1187175" y="4630367"/>
            <a:ext cx="1838128" cy="5058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58CC5-2B06-8AC8-D207-5B18BFDB2C66}"/>
              </a:ext>
            </a:extLst>
          </p:cNvPr>
          <p:cNvSpPr/>
          <p:nvPr/>
        </p:nvSpPr>
        <p:spPr>
          <a:xfrm>
            <a:off x="7982536" y="2342983"/>
            <a:ext cx="3914091" cy="2279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464D66-DE5F-5463-50DC-1024728F5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Steering Committee Recommendations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457DC-B5ED-BB47-4D89-E2DE05D8D65B}"/>
              </a:ext>
            </a:extLst>
          </p:cNvPr>
          <p:cNvSpPr txBox="1"/>
          <p:nvPr/>
        </p:nvSpPr>
        <p:spPr>
          <a:xfrm>
            <a:off x="1097280" y="2019817"/>
            <a:ext cx="2268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  <a:latin typeface="+mj-lt"/>
              </a:rPr>
              <a:t>New Vocational Building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43D00B-9298-F8B8-8D63-6CAF9A6D483F}"/>
              </a:ext>
            </a:extLst>
          </p:cNvPr>
          <p:cNvSpPr txBox="1"/>
          <p:nvPr/>
        </p:nvSpPr>
        <p:spPr>
          <a:xfrm>
            <a:off x="3612235" y="2009150"/>
            <a:ext cx="3655832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</a:rPr>
              <a:t>Middle / Senior High School </a:t>
            </a:r>
          </a:p>
          <a:p>
            <a:pPr marL="227013" indent="-227013">
              <a:buAutoNum type="arabicPeriod"/>
            </a:pPr>
            <a:r>
              <a:rPr lang="en-US" sz="1600" spc="-30" dirty="0">
                <a:highlight>
                  <a:srgbClr val="FFFF00"/>
                </a:highlight>
                <a:latin typeface="+mj-lt"/>
              </a:rPr>
              <a:t>Evaluate the extent of structural damage around the existing chimney. Repair/replace decking, insulation, and roofing as needed. </a:t>
            </a:r>
          </a:p>
          <a:p>
            <a:pPr marL="227013" indent="-227013">
              <a:buAutoNum type="arabicPeriod"/>
            </a:pPr>
            <a:r>
              <a:rPr lang="en-US" sz="1600" spc="-30" dirty="0">
                <a:highlight>
                  <a:srgbClr val="FFFF00"/>
                </a:highlight>
                <a:latin typeface="+mj-lt"/>
              </a:rPr>
              <a:t>One section of the roof has not been updated. There is currently a leak where the lower roof abuts the original gymnasium. Also, investigate potential mold/roof leak along west wall of north gymnasium. </a:t>
            </a:r>
          </a:p>
          <a:p>
            <a:pPr marL="227013" indent="-227013">
              <a:buAutoNum type="arabicPeriod"/>
            </a:pPr>
            <a:r>
              <a:rPr lang="en-US" sz="1600" spc="-30" dirty="0">
                <a:highlight>
                  <a:srgbClr val="FFFF00"/>
                </a:highlight>
                <a:latin typeface="+mj-lt"/>
              </a:rPr>
              <a:t>Add fire sprinklers to cover the entire building. </a:t>
            </a:r>
          </a:p>
          <a:p>
            <a:pPr marL="227013" indent="-227013">
              <a:buAutoNum type="arabicPeriod"/>
            </a:pPr>
            <a:r>
              <a:rPr lang="en-US" sz="1600" spc="-30" dirty="0">
                <a:highlight>
                  <a:srgbClr val="FFFF00"/>
                </a:highlight>
                <a:latin typeface="+mj-lt"/>
              </a:rPr>
              <a:t>A/C and fans added in the new gym. </a:t>
            </a:r>
          </a:p>
          <a:p>
            <a:pPr marL="227013" indent="-227013">
              <a:buAutoNum type="arabicPeriod"/>
            </a:pPr>
            <a:r>
              <a:rPr lang="en-US" sz="1600" spc="-30" dirty="0">
                <a:highlight>
                  <a:srgbClr val="FFFF00"/>
                </a:highlight>
                <a:latin typeface="+mj-lt"/>
              </a:rPr>
              <a:t>Replace existing lighting with LED throughout building.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E492BE-B94F-5DE5-FFB6-F50A11DC0BD2}"/>
              </a:ext>
            </a:extLst>
          </p:cNvPr>
          <p:cNvSpPr txBox="1"/>
          <p:nvPr/>
        </p:nvSpPr>
        <p:spPr>
          <a:xfrm>
            <a:off x="7626285" y="2009150"/>
            <a:ext cx="4270342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</a:rPr>
              <a:t>Elementary School </a:t>
            </a:r>
          </a:p>
          <a:p>
            <a:pPr marL="282575" indent="-282575"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Asbestos abatement completed by the school. </a:t>
            </a:r>
          </a:p>
          <a:p>
            <a:pPr marL="282575" indent="-282575">
              <a:buAutoNum type="arabicPeriod"/>
            </a:pPr>
            <a:r>
              <a:rPr lang="en-US" sz="1600" dirty="0">
                <a:highlight>
                  <a:srgbClr val="FFFF00"/>
                </a:highlight>
                <a:latin typeface="+mj-lt"/>
              </a:rPr>
              <a:t>Replace HVAC systems. </a:t>
            </a:r>
          </a:p>
          <a:p>
            <a:pPr marL="282575" indent="-282575">
              <a:buAutoNum type="arabicPeriod"/>
            </a:pPr>
            <a:r>
              <a:rPr lang="en-US" sz="1600" dirty="0">
                <a:highlight>
                  <a:srgbClr val="00FF00"/>
                </a:highlight>
                <a:latin typeface="+mj-lt"/>
              </a:rPr>
              <a:t>Add fire sprinklers to the building.</a:t>
            </a:r>
          </a:p>
          <a:p>
            <a:pPr marL="282575" indent="-282575">
              <a:buAutoNum type="arabicPeriod"/>
            </a:pPr>
            <a:r>
              <a:rPr lang="en-US" sz="1600" dirty="0">
                <a:highlight>
                  <a:srgbClr val="FFFF00"/>
                </a:highlight>
                <a:latin typeface="+mj-lt"/>
              </a:rPr>
              <a:t>Additional Restrooms </a:t>
            </a:r>
          </a:p>
          <a:p>
            <a:pPr marL="574675" indent="-282575"/>
            <a:r>
              <a:rPr lang="en-US" sz="1400" dirty="0">
                <a:highlight>
                  <a:srgbClr val="FFFF00"/>
                </a:highlight>
                <a:latin typeface="+mj-lt"/>
              </a:rPr>
              <a:t>a.</a:t>
            </a:r>
            <a:r>
              <a:rPr lang="en-US" sz="1600" dirty="0">
                <a:highlight>
                  <a:srgbClr val="FFFF00"/>
                </a:highlight>
                <a:latin typeface="+mj-lt"/>
              </a:rPr>
              <a:t>	Add boy’s on 1st floor </a:t>
            </a:r>
          </a:p>
          <a:p>
            <a:pPr marL="574675" lvl="1" indent="-282575"/>
            <a:r>
              <a:rPr lang="en-US" sz="1600" dirty="0">
                <a:highlight>
                  <a:srgbClr val="FFFF00"/>
                </a:highlight>
                <a:latin typeface="+mj-lt"/>
              </a:rPr>
              <a:t>b.	Add girl’s on 2nd floor </a:t>
            </a:r>
          </a:p>
          <a:p>
            <a:pPr marL="574675" lvl="1" indent="-282575"/>
            <a:r>
              <a:rPr lang="en-US" sz="1600" dirty="0">
                <a:highlight>
                  <a:srgbClr val="00FF00"/>
                </a:highlight>
                <a:latin typeface="+mj-lt"/>
              </a:rPr>
              <a:t>c.	Add in daycare area both boy’s and girl’s </a:t>
            </a:r>
          </a:p>
          <a:p>
            <a:pPr marL="282575" indent="-282575">
              <a:buFont typeface="+mj-lt"/>
              <a:buAutoNum type="arabicPeriod" startAt="5"/>
            </a:pPr>
            <a:r>
              <a:rPr lang="en-US" sz="1600" dirty="0">
                <a:highlight>
                  <a:srgbClr val="FFFF00"/>
                </a:highlight>
                <a:latin typeface="+mj-lt"/>
              </a:rPr>
              <a:t>Update existing restrooms; possibly move sinks to hallway. </a:t>
            </a:r>
          </a:p>
          <a:p>
            <a:pPr marL="282575" indent="-282575">
              <a:buAutoNum type="arabicPeriod" startAt="5"/>
            </a:pPr>
            <a:r>
              <a:rPr lang="en-US" sz="1600" dirty="0">
                <a:highlight>
                  <a:srgbClr val="FFFF00"/>
                </a:highlight>
                <a:latin typeface="+mj-lt"/>
              </a:rPr>
              <a:t>Replace windows throughout. Existing are single pane, nonthermal, broken aluminum frames. Fewer windows? Bullet resistant?</a:t>
            </a:r>
          </a:p>
          <a:p>
            <a:pPr marL="282575" indent="-282575">
              <a:buAutoNum type="arabicPeriod" startAt="5"/>
            </a:pPr>
            <a:r>
              <a:rPr lang="en-US" sz="1600" dirty="0">
                <a:highlight>
                  <a:srgbClr val="FFFF00"/>
                </a:highlight>
                <a:latin typeface="+mj-lt"/>
              </a:rPr>
              <a:t>Replace remaining original lighting with LED.</a:t>
            </a:r>
          </a:p>
          <a:p>
            <a:pPr marL="282575" indent="-282575">
              <a:buAutoNum type="arabicPeriod" startAt="5"/>
            </a:pPr>
            <a:r>
              <a:rPr lang="en-US" sz="1600" dirty="0">
                <a:highlight>
                  <a:srgbClr val="FFFF00"/>
                </a:highlight>
                <a:latin typeface="+mj-lt"/>
              </a:rPr>
              <a:t>Reconfigure Main Entrance for security.</a:t>
            </a:r>
          </a:p>
          <a:p>
            <a:pPr marL="282575" indent="-282575">
              <a:buAutoNum type="arabicPeriod" startAt="5"/>
            </a:pPr>
            <a:r>
              <a:rPr lang="en-US" sz="1600" dirty="0">
                <a:highlight>
                  <a:srgbClr val="FFFF00"/>
                </a:highlight>
                <a:latin typeface="+mj-lt"/>
              </a:rPr>
              <a:t>Add kitchen in courtyard area north of gym.</a:t>
            </a:r>
          </a:p>
          <a:p>
            <a:pPr marL="282575" indent="-282575">
              <a:buAutoNum type="arabicPeriod" startAt="5"/>
            </a:pPr>
            <a:r>
              <a:rPr lang="en-US" sz="1600" dirty="0">
                <a:highlight>
                  <a:srgbClr val="FFFF00"/>
                </a:highlight>
                <a:latin typeface="+mj-lt"/>
              </a:rPr>
              <a:t>Add electrical outlets in classrooms.</a:t>
            </a:r>
            <a:endParaRPr lang="en-US" sz="1600" dirty="0"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DF44FE-CE5F-CFE4-06D8-68439425A1B1}"/>
              </a:ext>
            </a:extLst>
          </p:cNvPr>
          <p:cNvSpPr txBox="1"/>
          <p:nvPr/>
        </p:nvSpPr>
        <p:spPr>
          <a:xfrm>
            <a:off x="1097280" y="4299602"/>
            <a:ext cx="217246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KEY</a:t>
            </a:r>
          </a:p>
          <a:p>
            <a:pPr>
              <a:spcBef>
                <a:spcPts val="600"/>
              </a:spcBef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Requires immediate attention pre-bond</a:t>
            </a:r>
          </a:p>
          <a:p>
            <a:pPr>
              <a:spcBef>
                <a:spcPts val="600"/>
              </a:spcBef>
            </a:pPr>
            <a:r>
              <a:rPr lang="en-US" sz="1600" b="1" dirty="0">
                <a:highlight>
                  <a:srgbClr val="FFFF00"/>
                </a:highlight>
                <a:latin typeface="+mj-lt"/>
              </a:rPr>
              <a:t>Include in bond</a:t>
            </a:r>
          </a:p>
          <a:p>
            <a:pPr>
              <a:spcBef>
                <a:spcPts val="600"/>
              </a:spcBef>
            </a:pPr>
            <a:r>
              <a:rPr lang="en-US" sz="1600" b="1" dirty="0">
                <a:highlight>
                  <a:srgbClr val="00FF00"/>
                </a:highlight>
                <a:latin typeface="+mj-lt"/>
              </a:rPr>
              <a:t>Consider in bond</a:t>
            </a:r>
          </a:p>
          <a:p>
            <a:pPr>
              <a:spcBef>
                <a:spcPts val="600"/>
              </a:spcBef>
            </a:pPr>
            <a:r>
              <a:rPr lang="en-US" sz="1600" b="1" dirty="0">
                <a:latin typeface="+mj-lt"/>
              </a:rPr>
              <a:t>Include in 10-year plan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21414A-E129-E24C-ED22-DF1D284429CA}"/>
              </a:ext>
            </a:extLst>
          </p:cNvPr>
          <p:cNvSpPr/>
          <p:nvPr/>
        </p:nvSpPr>
        <p:spPr>
          <a:xfrm>
            <a:off x="1097281" y="4319081"/>
            <a:ext cx="2156736" cy="187024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25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9D330-B0EC-AA32-06DB-EC957B320C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 Options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D7B1A6-8CD2-5516-E928-E040BF16E1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Conceptual ideas + Preliminary cost estimates</a:t>
            </a:r>
          </a:p>
        </p:txBody>
      </p:sp>
    </p:spTree>
    <p:extLst>
      <p:ext uri="{BB962C8B-B14F-4D97-AF65-F5344CB8AC3E}">
        <p14:creationId xmlns:p14="http://schemas.microsoft.com/office/powerpoint/2010/main" val="313629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B9767-8C54-4A31-B191-895CE722E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Vocational Building</a:t>
            </a:r>
          </a:p>
        </p:txBody>
      </p:sp>
    </p:spTree>
    <p:extLst>
      <p:ext uri="{BB962C8B-B14F-4D97-AF65-F5344CB8AC3E}">
        <p14:creationId xmlns:p14="http://schemas.microsoft.com/office/powerpoint/2010/main" val="40171130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1000</TotalTime>
  <Words>2302</Words>
  <Application>Microsoft Office PowerPoint</Application>
  <PresentationFormat>Widescreen</PresentationFormat>
  <Paragraphs>331</Paragraphs>
  <Slides>66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8" baseType="lpstr">
      <vt:lpstr>Symbol</vt:lpstr>
      <vt:lpstr>Calibri Light</vt:lpstr>
      <vt:lpstr>Times New Roman</vt:lpstr>
      <vt:lpstr>Courier New</vt:lpstr>
      <vt:lpstr>Arial</vt:lpstr>
      <vt:lpstr>Calibri</vt:lpstr>
      <vt:lpstr>Aptos</vt:lpstr>
      <vt:lpstr>Roboto Condensed</vt:lpstr>
      <vt:lpstr>Wingdings</vt:lpstr>
      <vt:lpstr>Fave Script Bold Pro</vt:lpstr>
      <vt:lpstr>Candara</vt:lpstr>
      <vt:lpstr>Retrospect</vt:lpstr>
      <vt:lpstr>Randolph Public Schools</vt:lpstr>
      <vt:lpstr>Prior Meeting Review</vt:lpstr>
      <vt:lpstr>Facility Bond Committee Schedule</vt:lpstr>
      <vt:lpstr>Dates to be Determined</vt:lpstr>
      <vt:lpstr>Bond Amount/Tax Impact Survey</vt:lpstr>
      <vt:lpstr>Survey Results</vt:lpstr>
      <vt:lpstr>Steering Committee Recommendations</vt:lpstr>
      <vt:lpstr>Project Options</vt:lpstr>
      <vt:lpstr>Vocational Building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Middle/High School</vt:lpstr>
      <vt:lpstr>PowerPoint Presentation</vt:lpstr>
      <vt:lpstr>PowerPoint Presentation</vt:lpstr>
      <vt:lpstr>      Structural Repairs and Roofing</vt:lpstr>
      <vt:lpstr>PowerPoint Presentation</vt:lpstr>
      <vt:lpstr>PowerPoint Presentation</vt:lpstr>
      <vt:lpstr>Fire Sprinkler System</vt:lpstr>
      <vt:lpstr>HVAC and Air Conditioning</vt:lpstr>
      <vt:lpstr>Lighting Upgrades</vt:lpstr>
      <vt:lpstr>Elementary School</vt:lpstr>
      <vt:lpstr>PowerPoint Presentation</vt:lpstr>
      <vt:lpstr>PowerPoint Presentation</vt:lpstr>
      <vt:lpstr>Asbestos Abatement</vt:lpstr>
      <vt:lpstr>HVAC System Replacement</vt:lpstr>
      <vt:lpstr>Fire Sprinklers</vt:lpstr>
      <vt:lpstr>Windows</vt:lpstr>
      <vt:lpstr>Lighting Upgrades</vt:lpstr>
      <vt:lpstr>Electrical Upgrades</vt:lpstr>
      <vt:lpstr>Corridor Ceilings</vt:lpstr>
      <vt:lpstr>Restroom Renovations</vt:lpstr>
      <vt:lpstr>PowerPoint Presentation</vt:lpstr>
      <vt:lpstr>PowerPoint Presentation</vt:lpstr>
      <vt:lpstr>PowerPoint Presentation</vt:lpstr>
      <vt:lpstr>Restroom Renovations, cont.</vt:lpstr>
      <vt:lpstr>Restroom Renovations, cont.</vt:lpstr>
      <vt:lpstr>Restroom Renovations, cont.</vt:lpstr>
      <vt:lpstr>PowerPoint Presentation</vt:lpstr>
      <vt:lpstr>Main Entrance Security</vt:lpstr>
      <vt:lpstr>PowerPoint Presentation</vt:lpstr>
      <vt:lpstr>PowerPoint Presentation</vt:lpstr>
      <vt:lpstr>Kitchen Addition</vt:lpstr>
      <vt:lpstr>PowerPoint Presentation</vt:lpstr>
      <vt:lpstr>Construction Estimates</vt:lpstr>
      <vt:lpstr>Preliminary Cost Estimates</vt:lpstr>
      <vt:lpstr>Tax Impact</vt:lpstr>
      <vt:lpstr>Bond Issue Impact (Preliminary)</vt:lpstr>
      <vt:lpstr>Bond Issue Impact (Preliminary)</vt:lpstr>
      <vt:lpstr>Bond Issue Impact (Comparison)</vt:lpstr>
      <vt:lpstr>Bond Information Process</vt:lpstr>
      <vt:lpstr>NOVEMBER 2024  TIMELINE</vt:lpstr>
      <vt:lpstr>General Questions to Answer</vt:lpstr>
      <vt:lpstr>Election Timetable</vt:lpstr>
      <vt:lpstr>Information Process Organization</vt:lpstr>
      <vt:lpstr>Keys To Success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Randolph Public Schools</dc:title>
  <dc:creator>Buchanan, Tobin</dc:creator>
  <cp:lastModifiedBy>Tina Nordhues</cp:lastModifiedBy>
  <cp:revision>28</cp:revision>
  <dcterms:created xsi:type="dcterms:W3CDTF">2024-06-20T19:08:25Z</dcterms:created>
  <dcterms:modified xsi:type="dcterms:W3CDTF">2024-06-26T15:22:13Z</dcterms:modified>
</cp:coreProperties>
</file>